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6" r:id="rId21"/>
    <p:sldId id="277" r:id="rId22"/>
    <p:sldId id="279" r:id="rId23"/>
    <p:sldId id="280" r:id="rId24"/>
    <p:sldId id="281" r:id="rId2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8FF"/>
    <a:srgbClr val="F4FFF1"/>
    <a:srgbClr val="BED732"/>
    <a:srgbClr val="F0FAFF"/>
    <a:srgbClr val="339966"/>
    <a:srgbClr val="3C8CBE"/>
    <a:srgbClr val="005A9E"/>
    <a:srgbClr val="99A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660"/>
  </p:normalViewPr>
  <p:slideViewPr>
    <p:cSldViewPr>
      <p:cViewPr varScale="1">
        <p:scale>
          <a:sx n="60" d="100"/>
          <a:sy n="60" d="100"/>
        </p:scale>
        <p:origin x="-226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545C-02CE-4DF5-B442-807B5731643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46E18-7AB2-4A70-A97E-F3D3DA9D1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46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6858000" cy="6858000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3625455"/>
            <a:ext cx="6858000" cy="69223"/>
          </a:xfrm>
          <a:prstGeom prst="rect">
            <a:avLst/>
          </a:prstGeom>
          <a:solidFill>
            <a:srgbClr val="BE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0" y="-1"/>
            <a:ext cx="6858000" cy="3635897"/>
          </a:xfrm>
          <a:prstGeom prst="rect">
            <a:avLst/>
          </a:prstGeom>
          <a:solidFill>
            <a:srgbClr val="3C8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22089" y="3780492"/>
            <a:ext cx="2494011" cy="215444"/>
            <a:chOff x="574949" y="6668026"/>
            <a:chExt cx="2494011" cy="215444"/>
          </a:xfrm>
        </p:grpSpPr>
        <p:pic>
          <p:nvPicPr>
            <p:cNvPr id="11" name="그림 10" descr="adc01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574949" y="6714569"/>
              <a:ext cx="360470" cy="11715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903890" y="6668026"/>
              <a:ext cx="2165070" cy="2154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ko-KR"/>
              </a:defPPr>
              <a:lvl1pPr lvl="0"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 algn="l"/>
              <a:r>
                <a:rPr lang="en-US" altLang="ko-KR" sz="800" b="1" dirty="0" smtClean="0">
                  <a:solidFill>
                    <a:schemeClr val="bg1">
                      <a:lumMod val="50000"/>
                    </a:schemeClr>
                  </a:solidFill>
                </a:rPr>
                <a:t>WEB ACCESSIBILITY MEASURE REPORT</a:t>
              </a:r>
              <a:endParaRPr lang="ko-KR" altLang="en-US" sz="8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4374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25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82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43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02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4704" y="1343432"/>
            <a:ext cx="699873" cy="2274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직사각형 1"/>
          <p:cNvSpPr/>
          <p:nvPr userDrawn="1"/>
        </p:nvSpPr>
        <p:spPr>
          <a:xfrm>
            <a:off x="803769" y="1454637"/>
            <a:ext cx="5328592" cy="1605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4600"/>
              </a:lnSpc>
            </a:pPr>
            <a:r>
              <a:rPr lang="ko-KR" altLang="en-US" sz="3200" dirty="0" smtClean="0">
                <a:solidFill>
                  <a:schemeClr val="tx1"/>
                </a:solidFill>
              </a:rPr>
              <a:t>프로젝트</a:t>
            </a:r>
            <a:endParaRPr lang="en-US" altLang="ko-KR" sz="3200" dirty="0" smtClean="0">
              <a:solidFill>
                <a:schemeClr val="tx1"/>
              </a:solidFill>
            </a:endParaRPr>
          </a:p>
          <a:p>
            <a:pPr lvl="0" algn="ctr">
              <a:lnSpc>
                <a:spcPts val="4600"/>
              </a:lnSpc>
            </a:pPr>
            <a:r>
              <a:rPr lang="ko-KR" altLang="en-US" sz="3200" dirty="0" err="1" smtClean="0">
                <a:solidFill>
                  <a:schemeClr val="tx1"/>
                </a:solidFill>
              </a:rPr>
              <a:t>웹접근성</a:t>
            </a:r>
            <a:r>
              <a:rPr lang="ko-KR" altLang="en-US" sz="3200" dirty="0" smtClean="0">
                <a:solidFill>
                  <a:schemeClr val="tx1"/>
                </a:solidFill>
              </a:rPr>
              <a:t> 최종</a:t>
            </a:r>
            <a:r>
              <a:rPr lang="ko-KR" altLang="en-US" sz="3200" baseline="0" dirty="0" smtClean="0">
                <a:solidFill>
                  <a:schemeClr val="tx1"/>
                </a:solidFill>
              </a:rPr>
              <a:t> 보고서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988311" y="3119294"/>
            <a:ext cx="2165070" cy="215444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ko-KR"/>
            </a:defPPr>
            <a:lvl1pPr lvl="0"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ko-KR" sz="800" b="1" dirty="0" smtClean="0"/>
              <a:t>WEB ACCESSIBILITY MEASURE REPORT</a:t>
            </a:r>
            <a:endParaRPr lang="ko-KR" altLang="en-US" sz="800" b="1" dirty="0"/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595857" y="1457162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798939" y="3107286"/>
            <a:ext cx="5333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69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4704" y="1343432"/>
            <a:ext cx="699873" cy="2274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 userDrawn="1"/>
        </p:nvSpPr>
        <p:spPr>
          <a:xfrm>
            <a:off x="3988311" y="3119294"/>
            <a:ext cx="2165070" cy="215444"/>
          </a:xfrm>
          <a:prstGeom prst="rect">
            <a:avLst/>
          </a:prstGeom>
          <a:solidFill>
            <a:srgbClr val="005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ko-KR"/>
            </a:defPPr>
            <a:lvl1pPr lvl="0"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 algn="ctr"/>
            <a:r>
              <a:rPr lang="en-US" altLang="ko-KR" sz="800" b="1" dirty="0" smtClean="0"/>
              <a:t>WEB ACCESSIBILITY MEASURE REPORT</a:t>
            </a:r>
            <a:endParaRPr lang="ko-KR" altLang="en-US" sz="800" b="1" dirty="0"/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595857" y="1457162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798939" y="3107286"/>
            <a:ext cx="5333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798939" y="1457160"/>
            <a:ext cx="5333421" cy="1650125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ts val="4600"/>
              </a:lnSpc>
              <a:defRPr sz="32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04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296652" y="2555776"/>
            <a:ext cx="6264696" cy="432048"/>
          </a:xfrm>
          <a:prstGeom prst="rect">
            <a:avLst/>
          </a:prstGeom>
        </p:spPr>
        <p:txBody>
          <a:bodyPr anchor="ctr"/>
          <a:lstStyle>
            <a:lvl1pPr algn="l">
              <a:defRPr sz="1400" b="1"/>
            </a:lvl1pPr>
          </a:lstStyle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fld id="{CBD39E0A-20F6-4C46-B868-9894B860982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531954"/>
            <a:ext cx="6858000" cy="54000"/>
          </a:xfrm>
          <a:prstGeom prst="rect">
            <a:avLst/>
          </a:prstGeom>
          <a:solidFill>
            <a:srgbClr val="BE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-2"/>
            <a:ext cx="6858000" cy="540000"/>
          </a:xfrm>
          <a:prstGeom prst="rect">
            <a:avLst/>
          </a:prstGeom>
          <a:solidFill>
            <a:srgbClr val="3C8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296652" y="531952"/>
            <a:ext cx="6264696" cy="5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0" y="3107286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/>
          <p:cNvSpPr txBox="1">
            <a:spLocks/>
          </p:cNvSpPr>
          <p:nvPr userDrawn="1"/>
        </p:nvSpPr>
        <p:spPr>
          <a:xfrm>
            <a:off x="296652" y="96355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 smtClean="0">
                <a:solidFill>
                  <a:schemeClr val="bg1"/>
                </a:solidFill>
              </a:rPr>
              <a:t>웹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접근성</a:t>
            </a:r>
            <a:r>
              <a:rPr lang="ko-KR" altLang="en-US" sz="1000" dirty="0" smtClean="0">
                <a:solidFill>
                  <a:schemeClr val="bg1"/>
                </a:solidFill>
              </a:rPr>
              <a:t> 전문가 평가 보고서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3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6652" y="755576"/>
            <a:ext cx="6264696" cy="432048"/>
          </a:xfrm>
          <a:prstGeom prst="rect">
            <a:avLst/>
          </a:prstGeom>
        </p:spPr>
        <p:txBody>
          <a:bodyPr anchor="ctr"/>
          <a:lstStyle>
            <a:lvl1pPr algn="l">
              <a:defRPr sz="14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fld id="{CBD39E0A-20F6-4C46-B868-9894B860982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531954"/>
            <a:ext cx="6858000" cy="54000"/>
          </a:xfrm>
          <a:prstGeom prst="rect">
            <a:avLst/>
          </a:prstGeom>
          <a:solidFill>
            <a:srgbClr val="BE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-2"/>
            <a:ext cx="6858000" cy="540000"/>
          </a:xfrm>
          <a:prstGeom prst="rect">
            <a:avLst/>
          </a:prstGeom>
          <a:solidFill>
            <a:srgbClr val="3C8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296652" y="531952"/>
            <a:ext cx="6264696" cy="5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 userDrawn="1"/>
        </p:nvSpPr>
        <p:spPr>
          <a:xfrm>
            <a:off x="296652" y="96355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 smtClean="0">
                <a:solidFill>
                  <a:schemeClr val="bg1"/>
                </a:solidFill>
              </a:rPr>
              <a:t>웹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접근성</a:t>
            </a:r>
            <a:r>
              <a:rPr lang="ko-KR" altLang="en-US" sz="1000" dirty="0" smtClean="0">
                <a:solidFill>
                  <a:schemeClr val="bg1"/>
                </a:solidFill>
              </a:rPr>
              <a:t> 전문가 평가 보고서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11" name="그림 10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871" y="8923283"/>
            <a:ext cx="363947" cy="11828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21077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96652" y="755577"/>
            <a:ext cx="6264696" cy="432048"/>
          </a:xfrm>
          <a:prstGeom prst="rect">
            <a:avLst/>
          </a:prstGeom>
        </p:spPr>
        <p:txBody>
          <a:bodyPr/>
          <a:lstStyle>
            <a:lvl1pPr algn="l">
              <a:defRPr sz="14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fld id="{CBD39E0A-20F6-4C46-B868-9894B860982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531954"/>
            <a:ext cx="6858000" cy="54000"/>
          </a:xfrm>
          <a:prstGeom prst="rect">
            <a:avLst/>
          </a:prstGeom>
          <a:solidFill>
            <a:srgbClr val="BED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-2"/>
            <a:ext cx="6858000" cy="540000"/>
          </a:xfrm>
          <a:prstGeom prst="rect">
            <a:avLst/>
          </a:prstGeom>
          <a:solidFill>
            <a:srgbClr val="3C8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296652" y="531952"/>
            <a:ext cx="6264696" cy="5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 userDrawn="1"/>
        </p:nvSpPr>
        <p:spPr>
          <a:xfrm>
            <a:off x="296652" y="96355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000" dirty="0" smtClean="0">
                <a:solidFill>
                  <a:schemeClr val="bg1"/>
                </a:solidFill>
              </a:rPr>
              <a:t>웹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접근성</a:t>
            </a:r>
            <a:r>
              <a:rPr lang="ko-KR" altLang="en-US" sz="1000" dirty="0" smtClean="0">
                <a:solidFill>
                  <a:schemeClr val="bg1"/>
                </a:solidFill>
              </a:rPr>
              <a:t> 전문가 평가 보고서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66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53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59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3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3" r:id="rId3"/>
    <p:sldLayoutId id="2147483649" r:id="rId4"/>
    <p:sldLayoutId id="2147483662" r:id="rId5"/>
    <p:sldLayoutId id="2147483661" r:id="rId6"/>
    <p:sldLayoutId id="214748365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4949" y="2155258"/>
            <a:ext cx="5328592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>
              <a:lnSpc>
                <a:spcPts val="4600"/>
              </a:lnSpc>
            </a:pPr>
            <a:r>
              <a:rPr lang="ko-KR" altLang="en-US" sz="3200" dirty="0" smtClean="0">
                <a:solidFill>
                  <a:schemeClr val="bg1"/>
                </a:solidFill>
              </a:rPr>
              <a:t>프로젝트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lvl="0" algn="l">
              <a:lnSpc>
                <a:spcPts val="4600"/>
              </a:lnSpc>
            </a:pPr>
            <a:r>
              <a:rPr lang="ko-KR" altLang="en-US" sz="3200" dirty="0" err="1" smtClean="0">
                <a:solidFill>
                  <a:schemeClr val="bg1"/>
                </a:solidFill>
              </a:rPr>
              <a:t>웹접근성</a:t>
            </a:r>
            <a:r>
              <a:rPr lang="ko-KR" altLang="en-US" sz="3200" dirty="0" smtClean="0">
                <a:solidFill>
                  <a:schemeClr val="bg1"/>
                </a:solidFill>
              </a:rPr>
              <a:t> 최종</a:t>
            </a:r>
            <a:r>
              <a:rPr lang="ko-KR" altLang="en-US" sz="3200" baseline="0" dirty="0" smtClean="0">
                <a:solidFill>
                  <a:schemeClr val="bg1"/>
                </a:solidFill>
              </a:rPr>
              <a:t> 보고서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7146032"/>
            <a:ext cx="6857999" cy="1997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4600"/>
              </a:lnSpc>
            </a:pPr>
            <a:r>
              <a:rPr lang="en-US" altLang="ko-KR" sz="2200" dirty="0" smtClean="0">
                <a:solidFill>
                  <a:schemeClr val="bg1">
                    <a:lumMod val="65000"/>
                  </a:schemeClr>
                </a:solidFill>
              </a:rPr>
              <a:t>2015. .</a:t>
            </a:r>
            <a:endParaRPr lang="ko-KR" altLang="en-US" sz="2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err="1" smtClean="0"/>
              <a:t>페이지별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검사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03107"/>
              </p:ext>
            </p:extLst>
          </p:nvPr>
        </p:nvGraphicFramePr>
        <p:xfrm>
          <a:off x="404664" y="2145352"/>
          <a:ext cx="612068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080120"/>
                <a:gridCol w="936104"/>
                <a:gridCol w="360040"/>
              </a:tblGrid>
              <a:tr h="2022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캡쳐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화면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지표준수 여부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202">
                <a:tc rowSpan="27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1.3.4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2.3.1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4.1.1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4.2.1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79535"/>
              </p:ext>
            </p:extLst>
          </p:nvPr>
        </p:nvGraphicFramePr>
        <p:xfrm>
          <a:off x="404664" y="1475720"/>
          <a:ext cx="612068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4320480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번호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점검 페이지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페이지 </a:t>
                      </a: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1115616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/>
              <a:t>페이지 화면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28775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212717"/>
              </p:ext>
            </p:extLst>
          </p:nvPr>
        </p:nvGraphicFramePr>
        <p:xfrm>
          <a:off x="404664" y="1929328"/>
          <a:ext cx="612068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080120"/>
                <a:gridCol w="936104"/>
                <a:gridCol w="360040"/>
              </a:tblGrid>
              <a:tr h="2022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캡쳐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화면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지표준수 여부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202">
                <a:tc rowSpan="27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1.3.4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2.3.1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4.1.1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220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4.2.1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70142"/>
              </p:ext>
            </p:extLst>
          </p:nvPr>
        </p:nvGraphicFramePr>
        <p:xfrm>
          <a:off x="404664" y="1259696"/>
          <a:ext cx="612068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4320480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번호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점검 페이지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페이지 </a:t>
                      </a: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756000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/>
              <a:t>페이지 화면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5820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KWACG 2.1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294967295"/>
          </p:nvPr>
        </p:nvSpPr>
        <p:spPr>
          <a:xfrm>
            <a:off x="0" y="8820150"/>
            <a:ext cx="6858000" cy="339725"/>
          </a:xfrm>
          <a:prstGeom prst="rect">
            <a:avLst/>
          </a:prstGeo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90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평가개요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697476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69754"/>
              </p:ext>
            </p:extLst>
          </p:nvPr>
        </p:nvGraphicFramePr>
        <p:xfrm>
          <a:off x="404664" y="1259632"/>
          <a:ext cx="612068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824536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사이트명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프로젝트명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(http://www.projectName.co.kr)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평가기간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년 월 일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월 일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평가방식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 페이지 검사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(20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평가기준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KWCAG 2.0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기준브라우저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Internet Explorer 8, Firefox, Chrome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 평가도구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K-WAH4.4, WAI2012(Web Accessibility Toolbar), </a:t>
                      </a:r>
                      <a:r>
                        <a:rPr lang="en-US" altLang="ko-KR" sz="900" b="0" dirty="0" err="1" smtClean="0">
                          <a:solidFill>
                            <a:schemeClr val="tx1"/>
                          </a:solidFill>
                        </a:rPr>
                        <a:t>openWax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제목 3"/>
          <p:cNvSpPr txBox="1">
            <a:spLocks/>
          </p:cNvSpPr>
          <p:nvPr/>
        </p:nvSpPr>
        <p:spPr>
          <a:xfrm>
            <a:off x="296652" y="3246106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2. </a:t>
            </a:r>
            <a:r>
              <a:rPr lang="ko-KR" altLang="en-US" dirty="0" smtClean="0"/>
              <a:t>평가총평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05249"/>
              </p:ext>
            </p:extLst>
          </p:nvPr>
        </p:nvGraphicFramePr>
        <p:xfrm>
          <a:off x="404664" y="3750162"/>
          <a:ext cx="6120680" cy="298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824536"/>
              </a:tblGrid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[1]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인식의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 대비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[2]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운용의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 이동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적절한 링크 텍스트 텍스트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[3]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이해의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언어 표시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 사용자 요구에 요구에 따른 실행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[4]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견고성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업 오류 방지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 의견 종합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본 사이트는 자동평가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 평가 결과 통과 하였으며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제공하는데 문제가 없을 것으로 판단됩니다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대부분의 지침 항목을 잘 개선해 주셨으며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특히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운영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경우 대체텍스트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명도대비 항목에 관련된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콘텐츠들을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접근성에 준수하도록 개선하셔야 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이 외에도 외부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키보드 사용 보장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선형화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 이동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오류정정 등의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사용성이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중요한 지침에 오류가 발생하지 않도록 추후에도 모니터링 하셔서 개선 여부를 확인해주셔야 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900" b="1" dirty="0" err="1" smtClean="0">
                          <a:solidFill>
                            <a:schemeClr val="tx1"/>
                          </a:solidFill>
                        </a:rPr>
                        <a:t>프로젝트명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은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운영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제작 시 발생할 수 있는 오류들을 미연에 방지할 수 있도록 운영가이드를 숙지하시고 모니터링을 통해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콘텐츠를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제공하여 현 수준을 잘 유지할 수 있도록 계속적인 노력을 기울여주시기 바랍니다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제목 3"/>
          <p:cNvSpPr txBox="1">
            <a:spLocks/>
          </p:cNvSpPr>
          <p:nvPr/>
        </p:nvSpPr>
        <p:spPr>
          <a:xfrm>
            <a:off x="296652" y="7020368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3. </a:t>
            </a:r>
            <a:r>
              <a:rPr lang="ko-KR" altLang="en-US" dirty="0" smtClean="0"/>
              <a:t>자동 점검 결과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6364"/>
              </p:ext>
            </p:extLst>
          </p:nvPr>
        </p:nvGraphicFramePr>
        <p:xfrm>
          <a:off x="404664" y="7524424"/>
          <a:ext cx="6120681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7"/>
                <a:gridCol w="2040227"/>
                <a:gridCol w="2040227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자동 점검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점수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결과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http://accessibility.kr/nia/check.php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7030A0"/>
                          </a:solidFill>
                        </a:rPr>
                        <a:t>준수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K-WAH4.4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7030A0"/>
                          </a:solidFill>
                        </a:rPr>
                        <a:t>준수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2656" y="8388424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자동 점검 보고서 자료는 별첨으로 첨부된 자동평가 보고서 참고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8859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수동 평가 결과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339966"/>
                </a:solidFill>
              </a:rPr>
              <a:t>준수</a:t>
            </a:r>
            <a:endParaRPr lang="ko-KR" altLang="en-US" dirty="0">
              <a:solidFill>
                <a:srgbClr val="339966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9E0A-20F6-4C46-B868-9894B860982F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6652" y="1115616"/>
            <a:ext cx="6264696" cy="101566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en-US" altLang="ko-KR" sz="1200" b="0" dirty="0" smtClean="0"/>
              <a:t>21</a:t>
            </a:r>
            <a:r>
              <a:rPr lang="ko-KR" altLang="en-US" sz="1200" b="0" dirty="0" smtClean="0"/>
              <a:t>개 중 </a:t>
            </a:r>
            <a:r>
              <a:rPr lang="en-US" altLang="ko-KR" sz="1200" b="0" dirty="0" smtClean="0"/>
              <a:t>21</a:t>
            </a:r>
            <a:r>
              <a:rPr lang="ko-KR" altLang="en-US" sz="1200" b="0" dirty="0" smtClean="0"/>
              <a:t>개 항목 준수</a:t>
            </a:r>
            <a:r>
              <a:rPr lang="en-US" altLang="ko-KR" sz="1200" b="0" dirty="0" smtClean="0"/>
              <a:t>(3</a:t>
            </a:r>
            <a:r>
              <a:rPr lang="ko-KR" altLang="en-US" sz="1200" b="0" dirty="0" smtClean="0"/>
              <a:t>개 항목 해당 사항 없음</a:t>
            </a:r>
            <a:r>
              <a:rPr lang="en-US" altLang="ko-KR" sz="1200" b="0" dirty="0" smtClean="0"/>
              <a:t>)</a:t>
            </a:r>
            <a:br>
              <a:rPr lang="en-US" altLang="ko-KR" sz="1200" b="0" dirty="0" smtClean="0"/>
            </a:br>
            <a:r>
              <a:rPr lang="en-US" altLang="ko-KR" sz="1000" dirty="0" smtClean="0"/>
              <a:t>※ 29</a:t>
            </a:r>
            <a:r>
              <a:rPr lang="ko-KR" altLang="en-US" sz="1000" dirty="0" smtClean="0"/>
              <a:t>개 심사 항목을 모두 준수한 경우 전문가 심사 통과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※ </a:t>
            </a:r>
            <a:r>
              <a:rPr lang="ko-KR" altLang="en-US" sz="1000" dirty="0" smtClean="0">
                <a:solidFill>
                  <a:srgbClr val="C00000"/>
                </a:solidFill>
              </a:rPr>
              <a:t>각 항목 </a:t>
            </a:r>
            <a:r>
              <a:rPr lang="en-US" altLang="ko-KR" sz="1000" dirty="0" smtClean="0">
                <a:solidFill>
                  <a:srgbClr val="C00000"/>
                </a:solidFill>
              </a:rPr>
              <a:t>95% </a:t>
            </a:r>
            <a:r>
              <a:rPr lang="ko-KR" altLang="en-US" sz="1000" dirty="0" smtClean="0">
                <a:solidFill>
                  <a:srgbClr val="C00000"/>
                </a:solidFill>
              </a:rPr>
              <a:t>이상 </a:t>
            </a:r>
            <a:r>
              <a:rPr lang="ko-KR" altLang="en-US" sz="1000" dirty="0" smtClean="0"/>
              <a:t>준수 시 합격</a:t>
            </a:r>
            <a:r>
              <a:rPr lang="en-US" altLang="ko-KR" sz="1000" b="0" dirty="0" smtClean="0"/>
              <a:t/>
            </a:r>
            <a:br>
              <a:rPr lang="en-US" altLang="ko-KR" sz="1000" b="0" dirty="0" smtClean="0"/>
            </a:br>
            <a:r>
              <a:rPr lang="en-US" altLang="ko-KR" sz="900" b="0" dirty="0" smtClean="0"/>
              <a:t>   </a:t>
            </a:r>
            <a:r>
              <a:rPr lang="ko-KR" altLang="en-US" sz="900" b="0" dirty="0" smtClean="0"/>
              <a:t>→ 평가 샘플페이지 중 준수한 페이지 수 </a:t>
            </a:r>
            <a:r>
              <a:rPr lang="en-US" altLang="ko-KR" sz="900" b="0" dirty="0" smtClean="0"/>
              <a:t>/ </a:t>
            </a:r>
            <a:r>
              <a:rPr lang="ko-KR" altLang="en-US" sz="900" b="0" dirty="0" smtClean="0"/>
              <a:t>평가샘플 페이지 수 </a:t>
            </a:r>
            <a:r>
              <a:rPr lang="en-US" altLang="ko-KR" sz="900" b="0" dirty="0" smtClean="0"/>
              <a:t>* 100 </a:t>
            </a:r>
            <a:r>
              <a:rPr lang="ko-KR" altLang="en-US" sz="900" b="0" dirty="0" smtClean="0"/>
              <a:t>기준 </a:t>
            </a:r>
            <a:r>
              <a:rPr lang="en-US" altLang="ko-KR" sz="900" b="0" dirty="0" smtClean="0"/>
              <a:t>= 95%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24022"/>
              </p:ext>
            </p:extLst>
          </p:nvPr>
        </p:nvGraphicFramePr>
        <p:xfrm>
          <a:off x="404664" y="2123729"/>
          <a:ext cx="612068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1512168"/>
              </a:tblGrid>
              <a:tr h="15332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평가항목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항목평균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839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텍스트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조작가능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rowSpan="3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9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총평균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0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수동 평가 결과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339966"/>
                </a:solidFill>
              </a:rPr>
              <a:t>우수</a:t>
            </a:r>
            <a:endParaRPr lang="ko-KR" altLang="en-US" dirty="0">
              <a:solidFill>
                <a:srgbClr val="339966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6652" y="1193726"/>
            <a:ext cx="6264696" cy="524246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en-US" altLang="ko-KR" sz="1200" b="0" dirty="0" smtClean="0"/>
              <a:t>24</a:t>
            </a:r>
            <a:r>
              <a:rPr lang="ko-KR" altLang="en-US" sz="1200" b="0" dirty="0" smtClean="0"/>
              <a:t>개 중 </a:t>
            </a:r>
            <a:r>
              <a:rPr lang="en-US" altLang="ko-KR" sz="1200" b="0" dirty="0" smtClean="0"/>
              <a:t>24</a:t>
            </a:r>
            <a:r>
              <a:rPr lang="ko-KR" altLang="en-US" sz="1200" b="0" dirty="0" smtClean="0"/>
              <a:t>개 항목 준수</a:t>
            </a:r>
            <a:r>
              <a:rPr lang="en-US" altLang="ko-KR" sz="1200" b="0" dirty="0" smtClean="0"/>
              <a:t>(3</a:t>
            </a:r>
            <a:r>
              <a:rPr lang="ko-KR" altLang="en-US" sz="1200" b="0" dirty="0" smtClean="0"/>
              <a:t>개 항목 해당 사항 없음</a:t>
            </a:r>
            <a:r>
              <a:rPr lang="en-US" altLang="ko-KR" sz="1200" b="0" dirty="0" smtClean="0"/>
              <a:t>)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※ </a:t>
            </a:r>
            <a:r>
              <a:rPr lang="ko-KR" altLang="en-US" sz="1000" dirty="0" smtClean="0"/>
              <a:t>항목 준수도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우수</a:t>
            </a:r>
            <a:r>
              <a:rPr lang="en-US" altLang="ko-KR" sz="1000" dirty="0" smtClean="0"/>
              <a:t>(22), </a:t>
            </a:r>
            <a:r>
              <a:rPr lang="ko-KR" altLang="en-US" sz="1000" dirty="0" smtClean="0"/>
              <a:t>양호</a:t>
            </a:r>
            <a:r>
              <a:rPr lang="en-US" altLang="ko-KR" sz="1000" dirty="0" smtClean="0"/>
              <a:t>(20-21), </a:t>
            </a:r>
            <a:r>
              <a:rPr lang="ko-KR" altLang="en-US" sz="1000" dirty="0" smtClean="0"/>
              <a:t>보통</a:t>
            </a:r>
            <a:r>
              <a:rPr lang="en-US" altLang="ko-KR" sz="1000" dirty="0" smtClean="0"/>
              <a:t>(19-18), </a:t>
            </a:r>
            <a:r>
              <a:rPr lang="ko-KR" altLang="en-US" sz="1000" dirty="0" smtClean="0"/>
              <a:t>미흡</a:t>
            </a:r>
            <a:r>
              <a:rPr lang="en-US" altLang="ko-KR" sz="1000" dirty="0" smtClean="0"/>
              <a:t>(17</a:t>
            </a:r>
            <a:r>
              <a:rPr lang="ko-KR" altLang="en-US" sz="1000" dirty="0" smtClean="0"/>
              <a:t>이하</a:t>
            </a:r>
            <a:r>
              <a:rPr lang="en-US" altLang="ko-KR" sz="1000" dirty="0" smtClean="0"/>
              <a:t>)</a:t>
            </a:r>
            <a:endParaRPr lang="en-US" altLang="ko-KR" sz="900" b="0" dirty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740844"/>
              </p:ext>
            </p:extLst>
          </p:nvPr>
        </p:nvGraphicFramePr>
        <p:xfrm>
          <a:off x="404664" y="1835696"/>
          <a:ext cx="6120340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40060"/>
                <a:gridCol w="2520000"/>
                <a:gridCol w="540000"/>
              </a:tblGrid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깜빡임과 번쩍임 사용 제한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반복 영역 건너뛰기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제목제공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 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적절한 링크 텍스트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 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기본언어 표시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 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사용자 요구에 따른 실행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lang="ko-KR" altLang="en-US" sz="9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콘텐츠의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선형화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표의 구성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 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레이블 제공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조작 가능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 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오류정정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 </a:t>
                      </a:r>
                      <a:r>
                        <a:rPr lang="ko-KR" altLang="en-US" sz="9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마크업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오류 방지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 </a:t>
                      </a:r>
                      <a:r>
                        <a:rPr lang="ko-KR" altLang="en-US" sz="9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웹애플리케이션</a:t>
                      </a:r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자체 </a:t>
                      </a:r>
                      <a:r>
                        <a:rPr lang="ko-KR" altLang="en-US" sz="9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접근성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74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평가 페이지 목록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47399"/>
              </p:ext>
            </p:extLst>
          </p:nvPr>
        </p:nvGraphicFramePr>
        <p:xfrm>
          <a:off x="404664" y="1259633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08470"/>
              </p:ext>
            </p:extLst>
          </p:nvPr>
        </p:nvGraphicFramePr>
        <p:xfrm>
          <a:off x="404664" y="3139465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60594"/>
              </p:ext>
            </p:extLst>
          </p:nvPr>
        </p:nvGraphicFramePr>
        <p:xfrm>
          <a:off x="404664" y="5016823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76831"/>
              </p:ext>
            </p:extLst>
          </p:nvPr>
        </p:nvGraphicFramePr>
        <p:xfrm>
          <a:off x="404664" y="6894547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71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평가 페이지 목록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21438"/>
              </p:ext>
            </p:extLst>
          </p:nvPr>
        </p:nvGraphicFramePr>
        <p:xfrm>
          <a:off x="404664" y="1260000"/>
          <a:ext cx="6120680" cy="74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592288"/>
                <a:gridCol w="3024336"/>
              </a:tblGrid>
              <a:tr h="2883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위치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1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평가결과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(1p ~ 10p)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62953"/>
              </p:ext>
            </p:extLst>
          </p:nvPr>
        </p:nvGraphicFramePr>
        <p:xfrm>
          <a:off x="404664" y="1259997"/>
          <a:ext cx="6120680" cy="751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540062"/>
                <a:gridCol w="540062"/>
              </a:tblGrid>
              <a:tr h="237707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준수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준수도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보통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조작 가능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15.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31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31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16.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18.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19.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23.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404664" y="1259632"/>
            <a:ext cx="1925941" cy="323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00808" y="12596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dirty="0" smtClean="0"/>
              <a:t>페이지</a:t>
            </a:r>
            <a:endParaRPr lang="ko-KR" alt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01216" y="137768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평가항목</a:t>
            </a:r>
            <a:endParaRPr lang="ko-KR" altLang="en-US" sz="9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852936" y="827584"/>
            <a:ext cx="3708412" cy="369332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900" b="0" dirty="0"/>
              <a:t>※ </a:t>
            </a:r>
            <a:r>
              <a:rPr lang="ko-KR" altLang="en-US" sz="900" b="0" dirty="0"/>
              <a:t>페이지 준수여부 </a:t>
            </a:r>
            <a:r>
              <a:rPr lang="en-US" altLang="ko-KR" sz="900" b="0" dirty="0"/>
              <a:t>: ○ (</a:t>
            </a:r>
            <a:r>
              <a:rPr lang="ko-KR" altLang="en-US" sz="900" b="0" dirty="0"/>
              <a:t>준수</a:t>
            </a:r>
            <a:r>
              <a:rPr lang="en-US" altLang="ko-KR" sz="900" b="0" dirty="0"/>
              <a:t>), X (</a:t>
            </a:r>
            <a:r>
              <a:rPr lang="ko-KR" altLang="en-US" sz="900" b="0" dirty="0" err="1"/>
              <a:t>미준수</a:t>
            </a:r>
            <a:r>
              <a:rPr lang="en-US" altLang="ko-KR" sz="900" b="0" dirty="0" smtClean="0"/>
              <a:t>)</a:t>
            </a:r>
          </a:p>
          <a:p>
            <a:pPr algn="r"/>
            <a:r>
              <a:rPr lang="en-US" altLang="ko-KR" sz="900" b="0" dirty="0" smtClean="0"/>
              <a:t>※ </a:t>
            </a:r>
            <a:r>
              <a:rPr lang="ko-KR" altLang="en-US" sz="900" b="0" dirty="0"/>
              <a:t>항목 준수도 </a:t>
            </a:r>
            <a:r>
              <a:rPr lang="en-US" altLang="ko-KR" sz="900" b="0" dirty="0"/>
              <a:t>: </a:t>
            </a:r>
            <a:r>
              <a:rPr lang="ko-KR" altLang="en-US" sz="900" b="0" dirty="0"/>
              <a:t>우수</a:t>
            </a:r>
            <a:r>
              <a:rPr lang="en-US" altLang="ko-KR" sz="900" b="0" dirty="0" smtClean="0"/>
              <a:t>(20</a:t>
            </a:r>
            <a:r>
              <a:rPr lang="en-US" altLang="ko-KR" sz="900" b="0" dirty="0"/>
              <a:t>), </a:t>
            </a:r>
            <a:r>
              <a:rPr lang="ko-KR" altLang="en-US" sz="900" b="0" dirty="0"/>
              <a:t>양호</a:t>
            </a:r>
            <a:r>
              <a:rPr lang="en-US" altLang="ko-KR" sz="900" b="0" dirty="0" smtClean="0"/>
              <a:t>(18), </a:t>
            </a:r>
            <a:r>
              <a:rPr lang="ko-KR" altLang="en-US" sz="900" b="0" dirty="0"/>
              <a:t>보통</a:t>
            </a:r>
            <a:r>
              <a:rPr lang="en-US" altLang="ko-KR" sz="900" b="0" dirty="0" smtClean="0"/>
              <a:t>(16), </a:t>
            </a:r>
            <a:r>
              <a:rPr lang="ko-KR" altLang="en-US" sz="900" b="0" dirty="0"/>
              <a:t>미흡</a:t>
            </a:r>
            <a:r>
              <a:rPr lang="en-US" altLang="ko-KR" sz="900" b="0" dirty="0" smtClean="0"/>
              <a:t>(14</a:t>
            </a:r>
            <a:r>
              <a:rPr lang="ko-KR" altLang="en-US" sz="900" b="0" dirty="0" smtClean="0"/>
              <a:t>이하</a:t>
            </a:r>
            <a:r>
              <a:rPr lang="en-US" altLang="ko-KR" sz="900" b="0" dirty="0"/>
              <a:t>) 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2315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평가결과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(11p ~ 20p)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366429"/>
              </p:ext>
            </p:extLst>
          </p:nvPr>
        </p:nvGraphicFramePr>
        <p:xfrm>
          <a:off x="404664" y="1259997"/>
          <a:ext cx="6120680" cy="751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309634"/>
                <a:gridCol w="540062"/>
                <a:gridCol w="540062"/>
              </a:tblGrid>
              <a:tr h="237707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준수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준수도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17/20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보통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조작 가능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15.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31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331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16.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18.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19.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21.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22.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23.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0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24.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404664" y="1259632"/>
            <a:ext cx="1925941" cy="323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00808" y="12596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dirty="0" smtClean="0"/>
              <a:t>페이지</a:t>
            </a:r>
            <a:endParaRPr lang="ko-KR" alt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01216" y="137768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평가항목</a:t>
            </a:r>
            <a:endParaRPr lang="ko-KR" altLang="en-US" sz="9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852936" y="827584"/>
            <a:ext cx="3708412" cy="369332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900" b="0" dirty="0"/>
              <a:t>※ </a:t>
            </a:r>
            <a:r>
              <a:rPr lang="ko-KR" altLang="en-US" sz="900" b="0" dirty="0"/>
              <a:t>페이지 준수여부 </a:t>
            </a:r>
            <a:r>
              <a:rPr lang="en-US" altLang="ko-KR" sz="900" b="0" dirty="0"/>
              <a:t>: ○ (</a:t>
            </a:r>
            <a:r>
              <a:rPr lang="ko-KR" altLang="en-US" sz="900" b="0" dirty="0"/>
              <a:t>준수</a:t>
            </a:r>
            <a:r>
              <a:rPr lang="en-US" altLang="ko-KR" sz="900" b="0" dirty="0"/>
              <a:t>), X (</a:t>
            </a:r>
            <a:r>
              <a:rPr lang="ko-KR" altLang="en-US" sz="900" b="0" dirty="0" err="1"/>
              <a:t>미준수</a:t>
            </a:r>
            <a:r>
              <a:rPr lang="en-US" altLang="ko-KR" sz="900" b="0" dirty="0" smtClean="0"/>
              <a:t>)</a:t>
            </a:r>
          </a:p>
          <a:p>
            <a:pPr algn="r"/>
            <a:r>
              <a:rPr lang="en-US" altLang="ko-KR" sz="900" b="0" dirty="0" smtClean="0"/>
              <a:t>※ </a:t>
            </a:r>
            <a:r>
              <a:rPr lang="ko-KR" altLang="en-US" sz="900" b="0" dirty="0"/>
              <a:t>항목 준수도 </a:t>
            </a:r>
            <a:r>
              <a:rPr lang="en-US" altLang="ko-KR" sz="900" b="0" dirty="0"/>
              <a:t>: </a:t>
            </a:r>
            <a:r>
              <a:rPr lang="ko-KR" altLang="en-US" sz="900" b="0" dirty="0"/>
              <a:t>우수</a:t>
            </a:r>
            <a:r>
              <a:rPr lang="en-US" altLang="ko-KR" sz="900" b="0" dirty="0" smtClean="0"/>
              <a:t>(20</a:t>
            </a:r>
            <a:r>
              <a:rPr lang="en-US" altLang="ko-KR" sz="900" b="0" dirty="0"/>
              <a:t>), </a:t>
            </a:r>
            <a:r>
              <a:rPr lang="ko-KR" altLang="en-US" sz="900" b="0" dirty="0"/>
              <a:t>양호</a:t>
            </a:r>
            <a:r>
              <a:rPr lang="en-US" altLang="ko-KR" sz="900" b="0" dirty="0" smtClean="0"/>
              <a:t>(18), </a:t>
            </a:r>
            <a:r>
              <a:rPr lang="ko-KR" altLang="en-US" sz="900" b="0" dirty="0"/>
              <a:t>보통</a:t>
            </a:r>
            <a:r>
              <a:rPr lang="en-US" altLang="ko-KR" sz="900" b="0" dirty="0" smtClean="0"/>
              <a:t>(16), </a:t>
            </a:r>
            <a:r>
              <a:rPr lang="ko-KR" altLang="en-US" sz="900" b="0" dirty="0"/>
              <a:t>미흡</a:t>
            </a:r>
            <a:r>
              <a:rPr lang="en-US" altLang="ko-KR" sz="900" b="0" dirty="0" smtClean="0"/>
              <a:t>(14</a:t>
            </a:r>
            <a:r>
              <a:rPr lang="ko-KR" altLang="en-US" sz="900" b="0" dirty="0" smtClean="0"/>
              <a:t>이하</a:t>
            </a:r>
            <a:r>
              <a:rPr lang="en-US" altLang="ko-KR" sz="900" b="0" dirty="0"/>
              <a:t>) 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23805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9E0A-20F6-4C46-B868-9894B860982F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404664" y="2483768"/>
            <a:ext cx="6156684" cy="576064"/>
          </a:xfrm>
          <a:prstGeom prst="rect">
            <a:avLst/>
          </a:prstGeom>
        </p:spPr>
        <p:txBody>
          <a:bodyPr anchor="ctr"/>
          <a:lstStyle>
            <a:lvl1pPr algn="l">
              <a:defRPr sz="1400" b="1"/>
            </a:lvl1pPr>
          </a:lstStyle>
          <a:p>
            <a:r>
              <a:rPr lang="ko-KR" altLang="en-US" sz="2200" b="0" dirty="0" smtClean="0"/>
              <a:t>목 차</a:t>
            </a:r>
            <a:endParaRPr lang="ko-KR" altLang="en-US" sz="2200" b="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517698" y="363079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517698" y="4062842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517698" y="4494890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517698" y="4926938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17698" y="5358986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517698" y="5791034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517698" y="6223082"/>
            <a:ext cx="36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/>
          <p:cNvSpPr txBox="1">
            <a:spLocks/>
          </p:cNvSpPr>
          <p:nvPr/>
        </p:nvSpPr>
        <p:spPr>
          <a:xfrm>
            <a:off x="516176" y="3119387"/>
            <a:ext cx="3601522" cy="3119948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평가개요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평가총평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자동평가 결과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수동평가 결과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평가 페이지 목록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smtClean="0"/>
              <a:t>평가결과 상세</a:t>
            </a:r>
            <a:endParaRPr lang="en-US" altLang="ko-KR" sz="1600" b="0" dirty="0" smtClean="0"/>
          </a:p>
          <a:p>
            <a:pPr marL="457200" indent="-457200">
              <a:lnSpc>
                <a:spcPts val="3400"/>
              </a:lnSpc>
              <a:buFont typeface="+mj-lt"/>
              <a:buAutoNum type="arabicPeriod"/>
            </a:pPr>
            <a:r>
              <a:rPr lang="ko-KR" altLang="en-US" sz="1600" b="0" dirty="0" err="1" smtClean="0"/>
              <a:t>페이지별</a:t>
            </a:r>
            <a:r>
              <a:rPr lang="ko-KR" altLang="en-US" sz="1600" b="0" dirty="0" smtClean="0"/>
              <a:t> </a:t>
            </a:r>
            <a:r>
              <a:rPr lang="ko-KR" altLang="en-US" sz="1600" b="0" dirty="0" err="1" smtClean="0"/>
              <a:t>콘텐츠</a:t>
            </a:r>
            <a:r>
              <a:rPr lang="ko-KR" altLang="en-US" sz="1600" b="0" dirty="0" smtClean="0"/>
              <a:t> 검사</a:t>
            </a:r>
            <a:endParaRPr lang="ko-KR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0572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7. </a:t>
            </a:r>
            <a:r>
              <a:rPr lang="ko-KR" altLang="en-US" dirty="0" err="1" smtClean="0"/>
              <a:t>페이지별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콘텐츠</a:t>
            </a:r>
            <a:r>
              <a:rPr lang="ko-KR" altLang="en-US" dirty="0" smtClean="0"/>
              <a:t> 검사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58356"/>
              </p:ext>
            </p:extLst>
          </p:nvPr>
        </p:nvGraphicFramePr>
        <p:xfrm>
          <a:off x="404664" y="2145352"/>
          <a:ext cx="612068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080120"/>
                <a:gridCol w="936104"/>
                <a:gridCol w="360040"/>
              </a:tblGrid>
              <a:tr h="208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캡쳐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화면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지표준수 여부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8807">
                <a:tc rowSpan="29"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조작 가능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15.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16.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17.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18.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19.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22.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23.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1610"/>
              </p:ext>
            </p:extLst>
          </p:nvPr>
        </p:nvGraphicFramePr>
        <p:xfrm>
          <a:off x="404664" y="1475720"/>
          <a:ext cx="612068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4320480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번호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점검 페이지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페이지 </a:t>
                      </a: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1115616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/>
              <a:t>페이지 화면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737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74872"/>
              </p:ext>
            </p:extLst>
          </p:nvPr>
        </p:nvGraphicFramePr>
        <p:xfrm>
          <a:off x="404664" y="1857256"/>
          <a:ext cx="6120680" cy="689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080120"/>
                <a:gridCol w="936104"/>
                <a:gridCol w="360040"/>
              </a:tblGrid>
              <a:tr h="2208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캡쳐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화면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지표준수 여부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0870">
                <a:tc rowSpan="29"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간의 구분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9.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조작 가능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12.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15.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3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3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16.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17.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18.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19.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21.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22.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23.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7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24. 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8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F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40364"/>
              </p:ext>
            </p:extLst>
          </p:nvPr>
        </p:nvGraphicFramePr>
        <p:xfrm>
          <a:off x="404664" y="1187624"/>
          <a:ext cx="612068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4320480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번호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점검 페이지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페이지 </a:t>
                      </a: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endParaRPr lang="ko-KR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756000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/>
              <a:t>페이지 화면</a:t>
            </a:r>
            <a:endParaRPr lang="en-US" altLang="ko-KR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20189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92692"/>
              </p:ext>
            </p:extLst>
          </p:nvPr>
        </p:nvGraphicFramePr>
        <p:xfrm>
          <a:off x="404664" y="2483771"/>
          <a:ext cx="6120680" cy="62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288032"/>
                <a:gridCol w="1584176"/>
              </a:tblGrid>
              <a:tr h="233001">
                <a:tc rowSpan="6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해결방안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8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07872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829193"/>
              </p:ext>
            </p:extLst>
          </p:nvPr>
        </p:nvGraphicFramePr>
        <p:xfrm>
          <a:off x="404664" y="1187624"/>
          <a:ext cx="6126765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39"/>
                <a:gridCol w="5070426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페이지위치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오류항목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오류유형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756000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>
                <a:solidFill>
                  <a:prstClr val="black"/>
                </a:solidFill>
                <a:cs typeface="+mn-cs"/>
              </a:rPr>
              <a:t>오류유형 및 해결방안</a:t>
            </a:r>
            <a:endParaRPr lang="en-US" altLang="ko-KR" sz="900" b="0" dirty="0" smtClean="0"/>
          </a:p>
        </p:txBody>
      </p:sp>
      <p:sp>
        <p:nvSpPr>
          <p:cNvPr id="6" name="Shape 912"/>
          <p:cNvSpPr/>
          <p:nvPr/>
        </p:nvSpPr>
        <p:spPr>
          <a:xfrm>
            <a:off x="108621" y="8100392"/>
            <a:ext cx="792087" cy="79208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기획</a:t>
            </a:r>
          </a:p>
        </p:txBody>
      </p:sp>
      <p:sp>
        <p:nvSpPr>
          <p:cNvPr id="7" name="Shape 913"/>
          <p:cNvSpPr/>
          <p:nvPr/>
        </p:nvSpPr>
        <p:spPr>
          <a:xfrm>
            <a:off x="1692796" y="8100392"/>
            <a:ext cx="792087" cy="79208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퍼블</a:t>
            </a:r>
          </a:p>
        </p:txBody>
      </p:sp>
      <p:sp>
        <p:nvSpPr>
          <p:cNvPr id="9" name="Shape 914"/>
          <p:cNvSpPr/>
          <p:nvPr/>
        </p:nvSpPr>
        <p:spPr>
          <a:xfrm>
            <a:off x="2492896" y="8100392"/>
            <a:ext cx="792087" cy="792087"/>
          </a:xfrm>
          <a:prstGeom prst="ellipse">
            <a:avLst/>
          </a:prstGeom>
          <a:solidFill>
            <a:srgbClr val="EC511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개발</a:t>
            </a:r>
          </a:p>
        </p:txBody>
      </p:sp>
      <p:sp>
        <p:nvSpPr>
          <p:cNvPr id="11" name="Shape 915"/>
          <p:cNvSpPr/>
          <p:nvPr/>
        </p:nvSpPr>
        <p:spPr>
          <a:xfrm>
            <a:off x="900708" y="8100392"/>
            <a:ext cx="792087" cy="792087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디자인</a:t>
            </a:r>
          </a:p>
        </p:txBody>
      </p:sp>
      <p:sp>
        <p:nvSpPr>
          <p:cNvPr id="12" name="Shape 838"/>
          <p:cNvSpPr txBox="1"/>
          <p:nvPr/>
        </p:nvSpPr>
        <p:spPr>
          <a:xfrm>
            <a:off x="538172" y="2843808"/>
            <a:ext cx="2160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①</a:t>
            </a:r>
          </a:p>
        </p:txBody>
      </p:sp>
      <p:sp>
        <p:nvSpPr>
          <p:cNvPr id="14" name="Shape 841"/>
          <p:cNvSpPr/>
          <p:nvPr/>
        </p:nvSpPr>
        <p:spPr>
          <a:xfrm>
            <a:off x="575554" y="2843808"/>
            <a:ext cx="1834826" cy="810398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15" name="Shape 847"/>
          <p:cNvSpPr/>
          <p:nvPr/>
        </p:nvSpPr>
        <p:spPr>
          <a:xfrm>
            <a:off x="575553" y="2627784"/>
            <a:ext cx="754707" cy="2160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ko-KR" altLang="en-US" sz="800" b="1" dirty="0" smtClean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오</a:t>
            </a:r>
            <a:r>
              <a:rPr lang="ko-KR" altLang="en-US" sz="800" b="1" dirty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류</a:t>
            </a:r>
            <a:endParaRPr lang="en-US" sz="8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cxnSp>
        <p:nvCxnSpPr>
          <p:cNvPr id="16" name="Shape 865"/>
          <p:cNvCxnSpPr/>
          <p:nvPr/>
        </p:nvCxnSpPr>
        <p:spPr>
          <a:xfrm>
            <a:off x="1104265" y="3133650"/>
            <a:ext cx="728488" cy="1217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" name="Shape 1226"/>
          <p:cNvSpPr/>
          <p:nvPr/>
        </p:nvSpPr>
        <p:spPr>
          <a:xfrm>
            <a:off x="575553" y="3923928"/>
            <a:ext cx="2214686" cy="216023"/>
          </a:xfrm>
          <a:prstGeom prst="wedgeRectCallout">
            <a:avLst>
              <a:gd name="adj1" fmla="val -30431"/>
              <a:gd name="adj2" fmla="val -227436"/>
            </a:avLst>
          </a:prstGeom>
          <a:solidFill>
            <a:srgbClr val="FFFF00">
              <a:alpha val="80000"/>
            </a:srgbClr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ko-KR" altLang="en-US" sz="1000" dirty="0" smtClean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해결방안 상세제기</a:t>
            </a:r>
            <a:endParaRPr lang="en-US" sz="1000" b="0" i="0" u="none" strike="noStrike" cap="none" baseline="0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3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04664" y="2483768"/>
            <a:ext cx="6118799" cy="42515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60998"/>
              </p:ext>
            </p:extLst>
          </p:nvPr>
        </p:nvGraphicFramePr>
        <p:xfrm>
          <a:off x="404664" y="1187624"/>
          <a:ext cx="6126765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39"/>
                <a:gridCol w="5070426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페이지위치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오류항목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오류유형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756000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>
                <a:solidFill>
                  <a:prstClr val="black"/>
                </a:solidFill>
                <a:cs typeface="+mn-cs"/>
              </a:rPr>
              <a:t>오류유형 및 해결방안</a:t>
            </a:r>
            <a:endParaRPr lang="en-US" altLang="ko-KR" sz="900" b="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404664" y="6891454"/>
            <a:ext cx="6118799" cy="1875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Shape 912"/>
          <p:cNvSpPr/>
          <p:nvPr/>
        </p:nvSpPr>
        <p:spPr>
          <a:xfrm>
            <a:off x="3477589" y="2339751"/>
            <a:ext cx="792087" cy="79208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기획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0" name="Shape 913"/>
          <p:cNvSpPr/>
          <p:nvPr/>
        </p:nvSpPr>
        <p:spPr>
          <a:xfrm>
            <a:off x="5061764" y="2339751"/>
            <a:ext cx="792087" cy="79208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퍼블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1" name="Shape 914"/>
          <p:cNvSpPr/>
          <p:nvPr/>
        </p:nvSpPr>
        <p:spPr>
          <a:xfrm>
            <a:off x="5861864" y="2339751"/>
            <a:ext cx="792087" cy="792087"/>
          </a:xfrm>
          <a:prstGeom prst="ellipse">
            <a:avLst/>
          </a:prstGeom>
          <a:solidFill>
            <a:srgbClr val="EC511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개발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2" name="Shape 915"/>
          <p:cNvSpPr/>
          <p:nvPr/>
        </p:nvSpPr>
        <p:spPr>
          <a:xfrm>
            <a:off x="4269676" y="2339751"/>
            <a:ext cx="792087" cy="792087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디자인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3" name="Shape 838"/>
          <p:cNvSpPr txBox="1"/>
          <p:nvPr/>
        </p:nvSpPr>
        <p:spPr>
          <a:xfrm>
            <a:off x="538172" y="2843808"/>
            <a:ext cx="2160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①</a:t>
            </a:r>
          </a:p>
        </p:txBody>
      </p:sp>
      <p:sp>
        <p:nvSpPr>
          <p:cNvPr id="24" name="Shape 841"/>
          <p:cNvSpPr/>
          <p:nvPr/>
        </p:nvSpPr>
        <p:spPr>
          <a:xfrm>
            <a:off x="575554" y="2843808"/>
            <a:ext cx="1834826" cy="810398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847"/>
          <p:cNvSpPr/>
          <p:nvPr/>
        </p:nvSpPr>
        <p:spPr>
          <a:xfrm>
            <a:off x="413336" y="6902605"/>
            <a:ext cx="1269560" cy="2160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ko-KR" altLang="en-US" sz="1000" b="1" i="0" u="none" strike="noStrike" cap="none" baseline="0" dirty="0" smtClean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해결방안</a:t>
            </a:r>
            <a:endParaRPr lang="en-US" sz="10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cxnSp>
        <p:nvCxnSpPr>
          <p:cNvPr id="26" name="Shape 865"/>
          <p:cNvCxnSpPr/>
          <p:nvPr/>
        </p:nvCxnSpPr>
        <p:spPr>
          <a:xfrm>
            <a:off x="1104265" y="3133650"/>
            <a:ext cx="728488" cy="1217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7" name="Shape 1226"/>
          <p:cNvSpPr/>
          <p:nvPr/>
        </p:nvSpPr>
        <p:spPr>
          <a:xfrm>
            <a:off x="575553" y="3923928"/>
            <a:ext cx="2214686" cy="216023"/>
          </a:xfrm>
          <a:prstGeom prst="wedgeRectCallout">
            <a:avLst>
              <a:gd name="adj1" fmla="val -30431"/>
              <a:gd name="adj2" fmla="val -227436"/>
            </a:avLst>
          </a:prstGeom>
          <a:solidFill>
            <a:srgbClr val="FFFF00">
              <a:alpha val="80000"/>
            </a:srgbClr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ko-KR" altLang="en-US" sz="1000" dirty="0" smtClean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해결방안 상세제기</a:t>
            </a:r>
            <a:endParaRPr lang="en-US" sz="1000" b="0" i="0" u="none" strike="noStrike" cap="none" baseline="0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61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04664" y="2483768"/>
            <a:ext cx="6118799" cy="425156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33" y="3923928"/>
            <a:ext cx="4519161" cy="2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5956"/>
              </p:ext>
            </p:extLst>
          </p:nvPr>
        </p:nvGraphicFramePr>
        <p:xfrm>
          <a:off x="404664" y="1187624"/>
          <a:ext cx="6126765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39"/>
                <a:gridCol w="5070426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페이지위치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오류항목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오류유형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제목 1"/>
          <p:cNvSpPr txBox="1">
            <a:spLocks/>
          </p:cNvSpPr>
          <p:nvPr/>
        </p:nvSpPr>
        <p:spPr>
          <a:xfrm>
            <a:off x="296652" y="756000"/>
            <a:ext cx="6264696" cy="29899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ko-KR" altLang="en-US" sz="1200" b="0" dirty="0" smtClean="0">
                <a:solidFill>
                  <a:prstClr val="black"/>
                </a:solidFill>
                <a:cs typeface="+mn-cs"/>
              </a:rPr>
              <a:t>오류유형 및 해결방안</a:t>
            </a:r>
            <a:endParaRPr lang="en-US" altLang="ko-KR" sz="900" b="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404664" y="6891454"/>
            <a:ext cx="6118799" cy="1875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Shape 912"/>
          <p:cNvSpPr/>
          <p:nvPr/>
        </p:nvSpPr>
        <p:spPr>
          <a:xfrm>
            <a:off x="3477589" y="2339751"/>
            <a:ext cx="792087" cy="79208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기획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0" name="Shape 913"/>
          <p:cNvSpPr/>
          <p:nvPr/>
        </p:nvSpPr>
        <p:spPr>
          <a:xfrm>
            <a:off x="5061764" y="2339751"/>
            <a:ext cx="792087" cy="79208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퍼블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1" name="Shape 914"/>
          <p:cNvSpPr/>
          <p:nvPr/>
        </p:nvSpPr>
        <p:spPr>
          <a:xfrm>
            <a:off x="5861864" y="2339751"/>
            <a:ext cx="792087" cy="792087"/>
          </a:xfrm>
          <a:prstGeom prst="ellipse">
            <a:avLst/>
          </a:prstGeom>
          <a:solidFill>
            <a:srgbClr val="EC511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개발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2" name="Shape 915"/>
          <p:cNvSpPr/>
          <p:nvPr/>
        </p:nvSpPr>
        <p:spPr>
          <a:xfrm>
            <a:off x="4269676" y="2339751"/>
            <a:ext cx="792087" cy="792087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1" i="0" u="none" strike="noStrike" cap="none" baseline="0" dirty="0" err="1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디자인</a:t>
            </a:r>
            <a:endParaRPr lang="en-US" sz="14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sp>
        <p:nvSpPr>
          <p:cNvPr id="23" name="Shape 838"/>
          <p:cNvSpPr txBox="1"/>
          <p:nvPr/>
        </p:nvSpPr>
        <p:spPr>
          <a:xfrm>
            <a:off x="538172" y="2843808"/>
            <a:ext cx="2160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①</a:t>
            </a:r>
          </a:p>
        </p:txBody>
      </p:sp>
      <p:sp>
        <p:nvSpPr>
          <p:cNvPr id="24" name="Shape 841"/>
          <p:cNvSpPr/>
          <p:nvPr/>
        </p:nvSpPr>
        <p:spPr>
          <a:xfrm>
            <a:off x="575554" y="2843808"/>
            <a:ext cx="1834826" cy="810398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847"/>
          <p:cNvSpPr/>
          <p:nvPr/>
        </p:nvSpPr>
        <p:spPr>
          <a:xfrm>
            <a:off x="413336" y="6902605"/>
            <a:ext cx="1269560" cy="2160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ko-KR" altLang="en-US" sz="1000" b="1" i="0" u="none" strike="noStrike" cap="none" baseline="0" dirty="0" smtClean="0">
                <a:solidFill>
                  <a:schemeClr val="lt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해결방안</a:t>
            </a:r>
            <a:endParaRPr lang="en-US" sz="1000" b="1" i="0" u="none" strike="noStrike" cap="none" baseline="0" dirty="0">
              <a:solidFill>
                <a:schemeClr val="lt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  <p:cxnSp>
        <p:nvCxnSpPr>
          <p:cNvPr id="26" name="Shape 865"/>
          <p:cNvCxnSpPr/>
          <p:nvPr/>
        </p:nvCxnSpPr>
        <p:spPr>
          <a:xfrm>
            <a:off x="1104265" y="3133650"/>
            <a:ext cx="728488" cy="1217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7" name="Shape 1226"/>
          <p:cNvSpPr/>
          <p:nvPr/>
        </p:nvSpPr>
        <p:spPr>
          <a:xfrm>
            <a:off x="575553" y="3923928"/>
            <a:ext cx="2214686" cy="216023"/>
          </a:xfrm>
          <a:prstGeom prst="wedgeRectCallout">
            <a:avLst>
              <a:gd name="adj1" fmla="val -30431"/>
              <a:gd name="adj2" fmla="val -227436"/>
            </a:avLst>
          </a:prstGeom>
          <a:solidFill>
            <a:srgbClr val="FFFF00">
              <a:alpha val="80000"/>
            </a:srgbClr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ko-KR" altLang="en-US" sz="1000" dirty="0" smtClean="0">
                <a:solidFill>
                  <a:schemeClr val="dk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  <a:sym typeface="Arial"/>
              </a:rPr>
              <a:t>해결방안 상세제기</a:t>
            </a:r>
            <a:endParaRPr lang="en-US" sz="1000" b="0" i="0" u="none" strike="noStrike" cap="none" baseline="0" dirty="0">
              <a:solidFill>
                <a:schemeClr val="dk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6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KWACG 2.0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68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평가개요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697476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49705"/>
              </p:ext>
            </p:extLst>
          </p:nvPr>
        </p:nvGraphicFramePr>
        <p:xfrm>
          <a:off x="404664" y="1259632"/>
          <a:ext cx="612068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824536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사이트명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프로젝트명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(http://www.projectName.co.kr)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평가기간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년 월 일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월 일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평가방식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 페이지 검사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(20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평가기준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KWCAG 2.0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기준브라우저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Internet Explorer 8, Firefox, Chrome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 평가도구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K-WAH4.4, WAI2012(Web Accessibility Toolbar), </a:t>
                      </a:r>
                      <a:r>
                        <a:rPr lang="en-US" altLang="ko-KR" sz="900" b="0" dirty="0" err="1" smtClean="0">
                          <a:solidFill>
                            <a:schemeClr val="tx1"/>
                          </a:solidFill>
                        </a:rPr>
                        <a:t>openWax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제목 3"/>
          <p:cNvSpPr txBox="1">
            <a:spLocks/>
          </p:cNvSpPr>
          <p:nvPr/>
        </p:nvSpPr>
        <p:spPr>
          <a:xfrm>
            <a:off x="296652" y="3246106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2. </a:t>
            </a:r>
            <a:r>
              <a:rPr lang="ko-KR" altLang="en-US" dirty="0" smtClean="0"/>
              <a:t>평가총평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73409"/>
              </p:ext>
            </p:extLst>
          </p:nvPr>
        </p:nvGraphicFramePr>
        <p:xfrm>
          <a:off x="404664" y="3750162"/>
          <a:ext cx="6120680" cy="298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824536"/>
              </a:tblGrid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[1]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인식의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 대비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[2]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운용의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 이동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적절한 링크 텍스트 텍스트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[3]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이해의 용이성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언어 표시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 사용자 요구에 요구에 따른 실행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 함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[4]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견고성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업 오류 방지 항목에 항목에 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지침 준수함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 의견 종합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본 사이트는 자동평가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 평가 결과 통과 하였으며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제공하는데 문제가 없을 것으로 판단됩니다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대부분의 지침 항목을 잘 개선해 주셨으며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특히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운영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경우 대체텍스트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명도대비 항목에 관련된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콘텐츠들을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접근성에 준수하도록 개선하셔야 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이 외에도 외부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키보드 사용 보장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선형화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 이동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오류정정 등의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사용성이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중요한 지침에 오류가 발생하지 않도록 추후에도 모니터링 하셔서 개선 여부를 확인해주셔야 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900" b="1" dirty="0" err="1" smtClean="0">
                          <a:solidFill>
                            <a:schemeClr val="tx1"/>
                          </a:solidFill>
                        </a:rPr>
                        <a:t>프로젝트명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은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운영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제작 시 발생할 수 있는 오류들을 미연에 방지할 수 있도록 운영가이드를 숙지하시고 모니터링을 통해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웹접근성을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콘텐츠를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제공하여 현 수준을 잘 유지할 수 있도록 계속적인 노력을 기울여주시기 바랍니다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제목 3"/>
          <p:cNvSpPr txBox="1">
            <a:spLocks/>
          </p:cNvSpPr>
          <p:nvPr/>
        </p:nvSpPr>
        <p:spPr>
          <a:xfrm>
            <a:off x="296652" y="7020368"/>
            <a:ext cx="6264696" cy="43204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3. </a:t>
            </a:r>
            <a:r>
              <a:rPr lang="ko-KR" altLang="en-US" dirty="0" smtClean="0"/>
              <a:t>자동 점검 결과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89423"/>
              </p:ext>
            </p:extLst>
          </p:nvPr>
        </p:nvGraphicFramePr>
        <p:xfrm>
          <a:off x="404664" y="7524424"/>
          <a:ext cx="6120681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7"/>
                <a:gridCol w="2040227"/>
                <a:gridCol w="2040227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자동 점검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점수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결과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http://accessibility.kr/nia/check.php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7030A0"/>
                          </a:solidFill>
                        </a:rPr>
                        <a:t>준수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K-WAH4.4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7030A0"/>
                          </a:solidFill>
                        </a:rPr>
                        <a:t>준수</a:t>
                      </a:r>
                      <a:endParaRPr lang="ko-KR" altLang="en-US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2656" y="8388424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자동 점검 보고서 자료는 별첨으로 첨부된 자동평가 보고서 참고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357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수동 평가 결과 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339966"/>
                </a:solidFill>
              </a:rPr>
              <a:t>준수</a:t>
            </a:r>
            <a:endParaRPr lang="ko-KR" altLang="en-US" dirty="0">
              <a:solidFill>
                <a:srgbClr val="339966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9E0A-20F6-4C46-B868-9894B860982F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6652" y="1115616"/>
            <a:ext cx="6264696" cy="1015663"/>
          </a:xfrm>
          <a:prstGeom prst="rect">
            <a:avLst/>
          </a:prstGeom>
        </p:spPr>
        <p:txBody>
          <a:bodyPr anchor="t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ts val="1800"/>
              </a:lnSpc>
              <a:buFontTx/>
              <a:buChar char="-"/>
            </a:pPr>
            <a:r>
              <a:rPr lang="en-US" altLang="ko-KR" sz="1200" b="0" dirty="0" smtClean="0"/>
              <a:t>21</a:t>
            </a:r>
            <a:r>
              <a:rPr lang="ko-KR" altLang="en-US" sz="1200" b="0" dirty="0" smtClean="0"/>
              <a:t>개 중 </a:t>
            </a:r>
            <a:r>
              <a:rPr lang="en-US" altLang="ko-KR" sz="1200" b="0" dirty="0" smtClean="0"/>
              <a:t>21</a:t>
            </a:r>
            <a:r>
              <a:rPr lang="ko-KR" altLang="en-US" sz="1200" b="0" dirty="0" smtClean="0"/>
              <a:t>개 항목 준수</a:t>
            </a:r>
            <a:r>
              <a:rPr lang="en-US" altLang="ko-KR" sz="1200" b="0" dirty="0" smtClean="0"/>
              <a:t>(3</a:t>
            </a:r>
            <a:r>
              <a:rPr lang="ko-KR" altLang="en-US" sz="1200" b="0" dirty="0" smtClean="0"/>
              <a:t>개 항목 해당 사항 없음</a:t>
            </a:r>
            <a:r>
              <a:rPr lang="en-US" altLang="ko-KR" sz="1200" b="0" dirty="0" smtClean="0"/>
              <a:t>)</a:t>
            </a:r>
            <a:br>
              <a:rPr lang="en-US" altLang="ko-KR" sz="1200" b="0" dirty="0" smtClean="0"/>
            </a:br>
            <a:r>
              <a:rPr lang="en-US" altLang="ko-KR" sz="1000" dirty="0" smtClean="0"/>
              <a:t>※ 27</a:t>
            </a:r>
            <a:r>
              <a:rPr lang="ko-KR" altLang="en-US" sz="1000" dirty="0" smtClean="0"/>
              <a:t>개 심사 항목을 모두 준수한 경우 전문가 심사 통과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※ </a:t>
            </a:r>
            <a:r>
              <a:rPr lang="ko-KR" altLang="en-US" sz="1000" dirty="0" smtClean="0">
                <a:solidFill>
                  <a:srgbClr val="C00000"/>
                </a:solidFill>
              </a:rPr>
              <a:t>각 항목 </a:t>
            </a:r>
            <a:r>
              <a:rPr lang="en-US" altLang="ko-KR" sz="1000" dirty="0" smtClean="0">
                <a:solidFill>
                  <a:srgbClr val="C00000"/>
                </a:solidFill>
              </a:rPr>
              <a:t>95% </a:t>
            </a:r>
            <a:r>
              <a:rPr lang="ko-KR" altLang="en-US" sz="1000" dirty="0" smtClean="0">
                <a:solidFill>
                  <a:srgbClr val="C00000"/>
                </a:solidFill>
              </a:rPr>
              <a:t>이상 </a:t>
            </a:r>
            <a:r>
              <a:rPr lang="ko-KR" altLang="en-US" sz="1000" dirty="0" smtClean="0"/>
              <a:t>준수 시 합격</a:t>
            </a:r>
            <a:r>
              <a:rPr lang="en-US" altLang="ko-KR" sz="1000" b="0" dirty="0" smtClean="0"/>
              <a:t/>
            </a:r>
            <a:br>
              <a:rPr lang="en-US" altLang="ko-KR" sz="1000" b="0" dirty="0" smtClean="0"/>
            </a:br>
            <a:r>
              <a:rPr lang="en-US" altLang="ko-KR" sz="900" b="0" dirty="0" smtClean="0"/>
              <a:t>   </a:t>
            </a:r>
            <a:r>
              <a:rPr lang="ko-KR" altLang="en-US" sz="900" b="0" dirty="0" smtClean="0"/>
              <a:t>→ 평가 샘플페이지 중 준수한 페이지 수 </a:t>
            </a:r>
            <a:r>
              <a:rPr lang="en-US" altLang="ko-KR" sz="900" b="0" dirty="0" smtClean="0"/>
              <a:t>/ </a:t>
            </a:r>
            <a:r>
              <a:rPr lang="ko-KR" altLang="en-US" sz="900" b="0" dirty="0" smtClean="0"/>
              <a:t>평가샘플 페이지 수 </a:t>
            </a:r>
            <a:r>
              <a:rPr lang="en-US" altLang="ko-KR" sz="900" b="0" dirty="0" smtClean="0"/>
              <a:t>* 100 </a:t>
            </a:r>
            <a:r>
              <a:rPr lang="ko-KR" altLang="en-US" sz="900" b="0" dirty="0" smtClean="0"/>
              <a:t>기준 </a:t>
            </a:r>
            <a:r>
              <a:rPr lang="en-US" altLang="ko-KR" sz="900" b="0" dirty="0" smtClean="0"/>
              <a:t>= 95%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710613"/>
              </p:ext>
            </p:extLst>
          </p:nvPr>
        </p:nvGraphicFramePr>
        <p:xfrm>
          <a:off x="404664" y="2123728"/>
          <a:ext cx="6120680" cy="669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1512168"/>
              </a:tblGrid>
              <a:tr h="24947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평가항목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항목평균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3306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해당없음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rowSpan="3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0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96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총평균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8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평가 페이지 목록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86185"/>
              </p:ext>
            </p:extLst>
          </p:nvPr>
        </p:nvGraphicFramePr>
        <p:xfrm>
          <a:off x="404664" y="1259633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42689"/>
              </p:ext>
            </p:extLst>
          </p:nvPr>
        </p:nvGraphicFramePr>
        <p:xfrm>
          <a:off x="404664" y="3139465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28575"/>
              </p:ext>
            </p:extLst>
          </p:nvPr>
        </p:nvGraphicFramePr>
        <p:xfrm>
          <a:off x="404664" y="5016823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52703"/>
              </p:ext>
            </p:extLst>
          </p:nvPr>
        </p:nvGraphicFramePr>
        <p:xfrm>
          <a:off x="404664" y="6894547"/>
          <a:ext cx="612034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000"/>
              </a:tblGrid>
              <a:tr h="415386">
                <a:tc rowSpan="3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샘플페이지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페이지경로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3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URL]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08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평가 페이지 목록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75739"/>
              </p:ext>
            </p:extLst>
          </p:nvPr>
        </p:nvGraphicFramePr>
        <p:xfrm>
          <a:off x="404664" y="1260000"/>
          <a:ext cx="6120680" cy="74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592288"/>
                <a:gridCol w="3024336"/>
              </a:tblGrid>
              <a:tr h="2883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위치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평가결과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(1p ~ 10p)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49710"/>
              </p:ext>
            </p:extLst>
          </p:nvPr>
        </p:nvGraphicFramePr>
        <p:xfrm>
          <a:off x="404664" y="1260001"/>
          <a:ext cx="6120680" cy="735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64096"/>
                <a:gridCol w="410446"/>
                <a:gridCol w="410445"/>
                <a:gridCol w="410446"/>
                <a:gridCol w="410445"/>
                <a:gridCol w="410446"/>
                <a:gridCol w="410446"/>
                <a:gridCol w="410445"/>
                <a:gridCol w="410446"/>
                <a:gridCol w="410445"/>
                <a:gridCol w="410446"/>
              </a:tblGrid>
              <a:tr h="254587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1.3.4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2.3.1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4.1.1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4.2.1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404664" y="1259632"/>
            <a:ext cx="2016224" cy="2308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2816" y="12596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smtClean="0"/>
              <a:t>페이지</a:t>
            </a:r>
            <a:endParaRPr lang="ko-KR" altLang="en-US" sz="900"/>
          </a:p>
        </p:txBody>
      </p:sp>
      <p:sp>
        <p:nvSpPr>
          <p:cNvPr id="9" name="TextBox 8"/>
          <p:cNvSpPr txBox="1"/>
          <p:nvPr/>
        </p:nvSpPr>
        <p:spPr>
          <a:xfrm>
            <a:off x="401216" y="132653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평가항목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720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평가결과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상세 </a:t>
            </a:r>
            <a:r>
              <a:rPr lang="en-US" altLang="ko-KR" dirty="0" smtClean="0"/>
              <a:t>(11p ~ 20p)</a:t>
            </a:r>
            <a:endParaRPr lang="ko-KR" altLang="en-US" dirty="0"/>
          </a:p>
        </p:txBody>
      </p:sp>
      <p:sp>
        <p:nvSpPr>
          <p:cNvPr id="1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0" y="8820472"/>
            <a:ext cx="6858000" cy="339020"/>
          </a:xfrm>
        </p:spPr>
        <p:txBody>
          <a:bodyPr/>
          <a:lstStyle/>
          <a:p>
            <a:fld id="{CBD39E0A-20F6-4C46-B868-9894B860982F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56530"/>
              </p:ext>
            </p:extLst>
          </p:nvPr>
        </p:nvGraphicFramePr>
        <p:xfrm>
          <a:off x="404664" y="1260001"/>
          <a:ext cx="6120680" cy="735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64096"/>
                <a:gridCol w="410446"/>
                <a:gridCol w="410445"/>
                <a:gridCol w="410446"/>
                <a:gridCol w="410445"/>
                <a:gridCol w="410446"/>
                <a:gridCol w="410446"/>
                <a:gridCol w="410445"/>
                <a:gridCol w="410446"/>
                <a:gridCol w="410445"/>
                <a:gridCol w="410446"/>
              </a:tblGrid>
              <a:tr h="254587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대체 텍스트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alt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유무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수동평가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자막제공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색상에 무관한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인식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명확한 지시사항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텍스트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명도대비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1.3.4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배경음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사용금지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키보드 사용 보장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2.1.2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초점이동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시각적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논리적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응답 시간 조절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2.2.2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정지 기능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2.3.1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깜빡임과 번쩍임 사용 제한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반복 영역 건너 뛰기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3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페이지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아이프레임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블록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2.4.3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적절한 링크 텍스트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3.1.1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기본 언어 표시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3.2.1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사용자요구에 따른 실행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콘텐츠의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선형화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3.3.2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구성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표의 제목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제목과 내용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3.4.1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레이블 제공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3.4.2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오류 정정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4.1.1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마크업오류방지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58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4.2.1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웹 애플리케이션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</a:rPr>
                        <a:t>접근성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준수</a:t>
                      </a:r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404664" y="1259632"/>
            <a:ext cx="2016224" cy="23083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2816" y="125963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smtClean="0"/>
              <a:t>페이지</a:t>
            </a:r>
            <a:endParaRPr lang="ko-KR" altLang="en-US" sz="900"/>
          </a:p>
        </p:txBody>
      </p:sp>
      <p:sp>
        <p:nvSpPr>
          <p:cNvPr id="9" name="TextBox 8"/>
          <p:cNvSpPr txBox="1"/>
          <p:nvPr/>
        </p:nvSpPr>
        <p:spPr>
          <a:xfrm>
            <a:off x="401216" y="132653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평가항목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17657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2498</Words>
  <Application>Microsoft Office PowerPoint</Application>
  <PresentationFormat>화면 슬라이드 쇼(4:3)</PresentationFormat>
  <Paragraphs>776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PowerPoint 프레젠테이션</vt:lpstr>
      <vt:lpstr>목 차</vt:lpstr>
      <vt:lpstr>KWACG 2.0</vt:lpstr>
      <vt:lpstr>1. 평가개요</vt:lpstr>
      <vt:lpstr>4. 수동 평가 결과 : 준수</vt:lpstr>
      <vt:lpstr>5. 평가 페이지 목록</vt:lpstr>
      <vt:lpstr>5. 평가 페이지 목록</vt:lpstr>
      <vt:lpstr>6. 평가결과 상세 (1p ~ 10p)</vt:lpstr>
      <vt:lpstr>6. 평가결과 상세 (11p ~ 20p)</vt:lpstr>
      <vt:lpstr>7. 페이지별 콘텐츠 검사</vt:lpstr>
      <vt:lpstr>PowerPoint 프레젠테이션</vt:lpstr>
      <vt:lpstr>KWACG 2.1</vt:lpstr>
      <vt:lpstr>1. 평가개요</vt:lpstr>
      <vt:lpstr>4. 수동 평가 결과 : 준수</vt:lpstr>
      <vt:lpstr>4. 수동 평가 결과 : 우수</vt:lpstr>
      <vt:lpstr>5. 평가 페이지 목록</vt:lpstr>
      <vt:lpstr>5. 평가 페이지 목록</vt:lpstr>
      <vt:lpstr>6. 평가결과 상세 (1p ~ 10p)</vt:lpstr>
      <vt:lpstr>6. 평가결과 상세 (11p ~ 20p)</vt:lpstr>
      <vt:lpstr>7. 페이지별 콘텐츠 검사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bluewebd</dc:creator>
  <cp:lastModifiedBy>bluewebd</cp:lastModifiedBy>
  <cp:revision>51</cp:revision>
  <dcterms:created xsi:type="dcterms:W3CDTF">2015-06-10T04:03:59Z</dcterms:created>
  <dcterms:modified xsi:type="dcterms:W3CDTF">2015-06-26T04:18:51Z</dcterms:modified>
</cp:coreProperties>
</file>