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68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8" r:id="rId20"/>
    <p:sldId id="276" r:id="rId21"/>
    <p:sldId id="277" r:id="rId22"/>
    <p:sldId id="279" r:id="rId23"/>
    <p:sldId id="280" r:id="rId24"/>
    <p:sldId id="281" r:id="rId25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8FF"/>
    <a:srgbClr val="F4FFF1"/>
    <a:srgbClr val="BED732"/>
    <a:srgbClr val="F0FAFF"/>
    <a:srgbClr val="339966"/>
    <a:srgbClr val="3C8CBE"/>
    <a:srgbClr val="005A9E"/>
    <a:srgbClr val="99A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00" autoAdjust="0"/>
    <p:restoredTop sz="94660"/>
  </p:normalViewPr>
  <p:slideViewPr>
    <p:cSldViewPr>
      <p:cViewPr varScale="1">
        <p:scale>
          <a:sx n="60" d="100"/>
          <a:sy n="60" d="100"/>
        </p:scale>
        <p:origin x="-2268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D545C-02CE-4DF5-B442-807B57316436}" type="datetimeFigureOut">
              <a:rPr lang="ko-KR" altLang="en-US" smtClean="0"/>
              <a:t>2015-06-26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46E18-7AB2-4A70-A97E-F3D3DA9D15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7465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0"/>
            <a:ext cx="6858000" cy="6858000"/>
          </a:xfrm>
          <a:prstGeom prst="rect">
            <a:avLst/>
          </a:prstGeom>
        </p:spPr>
      </p:pic>
      <p:sp>
        <p:nvSpPr>
          <p:cNvPr id="9" name="직사각형 8"/>
          <p:cNvSpPr/>
          <p:nvPr userDrawn="1"/>
        </p:nvSpPr>
        <p:spPr>
          <a:xfrm>
            <a:off x="0" y="3625455"/>
            <a:ext cx="6858000" cy="69223"/>
          </a:xfrm>
          <a:prstGeom prst="rect">
            <a:avLst/>
          </a:prstGeom>
          <a:solidFill>
            <a:srgbClr val="BED7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 userDrawn="1"/>
        </p:nvSpPr>
        <p:spPr>
          <a:xfrm>
            <a:off x="0" y="-1"/>
            <a:ext cx="6858000" cy="3635897"/>
          </a:xfrm>
          <a:prstGeom prst="rect">
            <a:avLst/>
          </a:prstGeom>
          <a:solidFill>
            <a:srgbClr val="3C8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 userDrawn="1"/>
        </p:nvGrpSpPr>
        <p:grpSpPr>
          <a:xfrm>
            <a:off x="722089" y="3780492"/>
            <a:ext cx="2494011" cy="215444"/>
            <a:chOff x="574949" y="6668026"/>
            <a:chExt cx="2494011" cy="215444"/>
          </a:xfrm>
        </p:grpSpPr>
        <p:pic>
          <p:nvPicPr>
            <p:cNvPr id="11" name="그림 10" descr="adc01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574949" y="6714569"/>
              <a:ext cx="360470" cy="117153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 userDrawn="1"/>
          </p:nvSpPr>
          <p:spPr>
            <a:xfrm>
              <a:off x="903890" y="6668026"/>
              <a:ext cx="2165070" cy="2154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ko-KR"/>
              </a:defPPr>
              <a:lvl1pPr lvl="0"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lvl="0" algn="l"/>
              <a:r>
                <a:rPr lang="en-US" altLang="ko-KR" sz="800" b="1" dirty="0" smtClean="0">
                  <a:solidFill>
                    <a:schemeClr val="bg1">
                      <a:lumMod val="50000"/>
                    </a:schemeClr>
                  </a:solidFill>
                </a:rPr>
                <a:t>WEB ACCESSIBILITY MEASURE REPORT</a:t>
              </a:r>
              <a:endParaRPr lang="ko-KR" altLang="en-US" sz="8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4374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CBD39E0A-20F6-4C46-B868-9894B86098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5257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CBD39E0A-20F6-4C46-B868-9894B86098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0736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CBD39E0A-20F6-4C46-B868-9894B86098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5826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CBD39E0A-20F6-4C46-B868-9894B86098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2439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CBD39E0A-20F6-4C46-B868-9894B86098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1025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CBD39E0A-20F6-4C46-B868-9894B86098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797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adc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4704" y="1343432"/>
            <a:ext cx="699873" cy="22745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직사각형 1"/>
          <p:cNvSpPr/>
          <p:nvPr userDrawn="1"/>
        </p:nvSpPr>
        <p:spPr>
          <a:xfrm>
            <a:off x="803769" y="1454637"/>
            <a:ext cx="5328592" cy="16051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ts val="4600"/>
              </a:lnSpc>
            </a:pPr>
            <a:r>
              <a:rPr lang="ko-KR" altLang="en-US" sz="3200" dirty="0" smtClean="0">
                <a:solidFill>
                  <a:schemeClr val="tx1"/>
                </a:solidFill>
              </a:rPr>
              <a:t>프로젝트</a:t>
            </a:r>
            <a:endParaRPr lang="en-US" altLang="ko-KR" sz="3200" dirty="0" smtClean="0">
              <a:solidFill>
                <a:schemeClr val="tx1"/>
              </a:solidFill>
            </a:endParaRPr>
          </a:p>
          <a:p>
            <a:pPr lvl="0" algn="ctr">
              <a:lnSpc>
                <a:spcPts val="4600"/>
              </a:lnSpc>
            </a:pPr>
            <a:r>
              <a:rPr lang="ko-KR" altLang="en-US" sz="3200" dirty="0" err="1" smtClean="0">
                <a:solidFill>
                  <a:schemeClr val="tx1"/>
                </a:solidFill>
              </a:rPr>
              <a:t>웹접근성</a:t>
            </a:r>
            <a:r>
              <a:rPr lang="ko-KR" altLang="en-US" sz="3200" dirty="0" smtClean="0">
                <a:solidFill>
                  <a:schemeClr val="tx1"/>
                </a:solidFill>
              </a:rPr>
              <a:t> 최종</a:t>
            </a:r>
            <a:r>
              <a:rPr lang="ko-KR" altLang="en-US" sz="3200" baseline="0" dirty="0" smtClean="0">
                <a:solidFill>
                  <a:schemeClr val="tx1"/>
                </a:solidFill>
              </a:rPr>
              <a:t> 보고서</a:t>
            </a:r>
            <a:endParaRPr lang="ko-KR" altLang="en-US" sz="32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3988311" y="3119294"/>
            <a:ext cx="2165070" cy="215444"/>
          </a:xfrm>
          <a:prstGeom prst="rect">
            <a:avLst/>
          </a:prstGeom>
          <a:solidFill>
            <a:srgbClr val="005A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ko-KR"/>
            </a:defPPr>
            <a:lvl1pPr lvl="0"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 algn="ctr"/>
            <a:r>
              <a:rPr lang="en-US" altLang="ko-KR" sz="800" b="1" dirty="0" smtClean="0"/>
              <a:t>WEB ACCESSIBILITY MEASURE REPORT</a:t>
            </a:r>
            <a:endParaRPr lang="ko-KR" altLang="en-US" sz="800" b="1" dirty="0"/>
          </a:p>
        </p:txBody>
      </p:sp>
      <p:cxnSp>
        <p:nvCxnSpPr>
          <p:cNvPr id="5" name="직선 연결선 4"/>
          <p:cNvCxnSpPr/>
          <p:nvPr userDrawn="1"/>
        </p:nvCxnSpPr>
        <p:spPr>
          <a:xfrm>
            <a:off x="1595857" y="1457162"/>
            <a:ext cx="4536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 userDrawn="1"/>
        </p:nvCxnSpPr>
        <p:spPr>
          <a:xfrm>
            <a:off x="798939" y="3107286"/>
            <a:ext cx="53334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4669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adc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4704" y="1343432"/>
            <a:ext cx="699873" cy="22745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Box 2"/>
          <p:cNvSpPr txBox="1"/>
          <p:nvPr userDrawn="1"/>
        </p:nvSpPr>
        <p:spPr>
          <a:xfrm>
            <a:off x="3988311" y="3119294"/>
            <a:ext cx="2165070" cy="215444"/>
          </a:xfrm>
          <a:prstGeom prst="rect">
            <a:avLst/>
          </a:prstGeom>
          <a:solidFill>
            <a:srgbClr val="005A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ko-KR"/>
            </a:defPPr>
            <a:lvl1pPr lvl="0"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 algn="ctr"/>
            <a:r>
              <a:rPr lang="en-US" altLang="ko-KR" sz="800" b="1" dirty="0" smtClean="0"/>
              <a:t>WEB ACCESSIBILITY MEASURE REPORT</a:t>
            </a:r>
            <a:endParaRPr lang="ko-KR" altLang="en-US" sz="800" b="1" dirty="0"/>
          </a:p>
        </p:txBody>
      </p:sp>
      <p:cxnSp>
        <p:nvCxnSpPr>
          <p:cNvPr id="5" name="직선 연결선 4"/>
          <p:cNvCxnSpPr/>
          <p:nvPr userDrawn="1"/>
        </p:nvCxnSpPr>
        <p:spPr>
          <a:xfrm>
            <a:off x="1595857" y="1457162"/>
            <a:ext cx="4536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 userDrawn="1"/>
        </p:nvCxnSpPr>
        <p:spPr>
          <a:xfrm>
            <a:off x="798939" y="3107286"/>
            <a:ext cx="53334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제목 1"/>
          <p:cNvSpPr>
            <a:spLocks noGrp="1"/>
          </p:cNvSpPr>
          <p:nvPr>
            <p:ph type="ctrTitle"/>
          </p:nvPr>
        </p:nvSpPr>
        <p:spPr>
          <a:xfrm>
            <a:off x="798939" y="1457160"/>
            <a:ext cx="5333421" cy="1650125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ts val="4600"/>
              </a:lnSpc>
              <a:defRPr sz="3200" b="0"/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04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296652" y="2555776"/>
            <a:ext cx="6264696" cy="432048"/>
          </a:xfrm>
          <a:prstGeom prst="rect">
            <a:avLst/>
          </a:prstGeom>
        </p:spPr>
        <p:txBody>
          <a:bodyPr anchor="ctr"/>
          <a:lstStyle>
            <a:lvl1pPr algn="l">
              <a:defRPr sz="1400" b="1"/>
            </a:lvl1pPr>
          </a:lstStyle>
          <a:p>
            <a:r>
              <a:rPr lang="ko-KR" altLang="en-US" dirty="0" smtClean="0"/>
              <a:t>목 차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0" y="8820472"/>
            <a:ext cx="6858000" cy="339020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fld id="{CBD39E0A-20F6-4C46-B868-9894B860982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7" name="직사각형 6"/>
          <p:cNvSpPr/>
          <p:nvPr userDrawn="1"/>
        </p:nvSpPr>
        <p:spPr>
          <a:xfrm>
            <a:off x="0" y="531954"/>
            <a:ext cx="6858000" cy="54000"/>
          </a:xfrm>
          <a:prstGeom prst="rect">
            <a:avLst/>
          </a:prstGeom>
          <a:solidFill>
            <a:srgbClr val="BED7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0" y="-2"/>
            <a:ext cx="6858000" cy="540000"/>
          </a:xfrm>
          <a:prstGeom prst="rect">
            <a:avLst/>
          </a:prstGeom>
          <a:solidFill>
            <a:srgbClr val="3C8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296652" y="531952"/>
            <a:ext cx="6264696" cy="5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연결선 9"/>
          <p:cNvCxnSpPr/>
          <p:nvPr userDrawn="1"/>
        </p:nvCxnSpPr>
        <p:spPr>
          <a:xfrm>
            <a:off x="0" y="3107286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제목 1"/>
          <p:cNvSpPr txBox="1">
            <a:spLocks/>
          </p:cNvSpPr>
          <p:nvPr userDrawn="1"/>
        </p:nvSpPr>
        <p:spPr>
          <a:xfrm>
            <a:off x="296652" y="96355"/>
            <a:ext cx="6264696" cy="43204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 smtClean="0">
                <a:solidFill>
                  <a:schemeClr val="bg1"/>
                </a:solidFill>
              </a:rPr>
              <a:t>웹 </a:t>
            </a:r>
            <a:r>
              <a:rPr lang="ko-KR" altLang="en-US" sz="1000" dirty="0" err="1" smtClean="0">
                <a:solidFill>
                  <a:schemeClr val="bg1"/>
                </a:solidFill>
              </a:rPr>
              <a:t>접근성</a:t>
            </a:r>
            <a:r>
              <a:rPr lang="ko-KR" altLang="en-US" sz="1000" dirty="0" smtClean="0">
                <a:solidFill>
                  <a:schemeClr val="bg1"/>
                </a:solidFill>
              </a:rPr>
              <a:t> 전문가 평가 보고서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537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96652" y="755576"/>
            <a:ext cx="6264696" cy="432048"/>
          </a:xfrm>
          <a:prstGeom prst="rect">
            <a:avLst/>
          </a:prstGeom>
        </p:spPr>
        <p:txBody>
          <a:bodyPr anchor="ctr"/>
          <a:lstStyle>
            <a:lvl1pPr algn="l">
              <a:defRPr sz="1400" b="1"/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0" y="8820472"/>
            <a:ext cx="6858000" cy="339020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fld id="{CBD39E0A-20F6-4C46-B868-9894B860982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7" name="직사각형 6"/>
          <p:cNvSpPr/>
          <p:nvPr userDrawn="1"/>
        </p:nvSpPr>
        <p:spPr>
          <a:xfrm>
            <a:off x="0" y="531954"/>
            <a:ext cx="6858000" cy="54000"/>
          </a:xfrm>
          <a:prstGeom prst="rect">
            <a:avLst/>
          </a:prstGeom>
          <a:solidFill>
            <a:srgbClr val="BED7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0" y="-2"/>
            <a:ext cx="6858000" cy="540000"/>
          </a:xfrm>
          <a:prstGeom prst="rect">
            <a:avLst/>
          </a:prstGeom>
          <a:solidFill>
            <a:srgbClr val="3C8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296652" y="531952"/>
            <a:ext cx="6264696" cy="5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제목 1"/>
          <p:cNvSpPr txBox="1">
            <a:spLocks/>
          </p:cNvSpPr>
          <p:nvPr userDrawn="1"/>
        </p:nvSpPr>
        <p:spPr>
          <a:xfrm>
            <a:off x="296652" y="96355"/>
            <a:ext cx="6264696" cy="43204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 smtClean="0">
                <a:solidFill>
                  <a:schemeClr val="bg1"/>
                </a:solidFill>
              </a:rPr>
              <a:t>웹 </a:t>
            </a:r>
            <a:r>
              <a:rPr lang="ko-KR" altLang="en-US" sz="1000" dirty="0" err="1" smtClean="0">
                <a:solidFill>
                  <a:schemeClr val="bg1"/>
                </a:solidFill>
              </a:rPr>
              <a:t>접근성</a:t>
            </a:r>
            <a:r>
              <a:rPr lang="ko-KR" altLang="en-US" sz="1000" dirty="0" smtClean="0">
                <a:solidFill>
                  <a:schemeClr val="bg1"/>
                </a:solidFill>
              </a:rPr>
              <a:t> 전문가 평가 보고서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pic>
        <p:nvPicPr>
          <p:cNvPr id="11" name="그림 10" descr="adc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6871" y="8923283"/>
            <a:ext cx="363947" cy="11828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21077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96652" y="755577"/>
            <a:ext cx="6264696" cy="432048"/>
          </a:xfrm>
          <a:prstGeom prst="rect">
            <a:avLst/>
          </a:prstGeom>
        </p:spPr>
        <p:txBody>
          <a:bodyPr/>
          <a:lstStyle>
            <a:lvl1pPr algn="l">
              <a:defRPr sz="1400" b="1"/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0" y="8820472"/>
            <a:ext cx="6858000" cy="339020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fld id="{CBD39E0A-20F6-4C46-B868-9894B860982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7" name="직사각형 6"/>
          <p:cNvSpPr/>
          <p:nvPr userDrawn="1"/>
        </p:nvSpPr>
        <p:spPr>
          <a:xfrm>
            <a:off x="0" y="531954"/>
            <a:ext cx="6858000" cy="54000"/>
          </a:xfrm>
          <a:prstGeom prst="rect">
            <a:avLst/>
          </a:prstGeom>
          <a:solidFill>
            <a:srgbClr val="BED7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0" y="-2"/>
            <a:ext cx="6858000" cy="540000"/>
          </a:xfrm>
          <a:prstGeom prst="rect">
            <a:avLst/>
          </a:prstGeom>
          <a:solidFill>
            <a:srgbClr val="3C8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296652" y="531952"/>
            <a:ext cx="6264696" cy="5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제목 1"/>
          <p:cNvSpPr txBox="1">
            <a:spLocks/>
          </p:cNvSpPr>
          <p:nvPr userDrawn="1"/>
        </p:nvSpPr>
        <p:spPr>
          <a:xfrm>
            <a:off x="296652" y="96355"/>
            <a:ext cx="6264696" cy="43204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000" dirty="0" smtClean="0">
                <a:solidFill>
                  <a:schemeClr val="bg1"/>
                </a:solidFill>
              </a:rPr>
              <a:t>웹 </a:t>
            </a:r>
            <a:r>
              <a:rPr lang="ko-KR" altLang="en-US" sz="1000" dirty="0" err="1" smtClean="0">
                <a:solidFill>
                  <a:schemeClr val="bg1"/>
                </a:solidFill>
              </a:rPr>
              <a:t>접근성</a:t>
            </a:r>
            <a:r>
              <a:rPr lang="ko-KR" altLang="en-US" sz="1000" dirty="0" smtClean="0">
                <a:solidFill>
                  <a:schemeClr val="bg1"/>
                </a:solidFill>
              </a:rPr>
              <a:t> 전문가 평가 보고서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266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CBD39E0A-20F6-4C46-B868-9894B86098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6534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CBD39E0A-20F6-4C46-B868-9894B86098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7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CBD39E0A-20F6-4C46-B868-9894B86098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591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743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0" r:id="rId2"/>
    <p:sldLayoutId id="2147483663" r:id="rId3"/>
    <p:sldLayoutId id="2147483649" r:id="rId4"/>
    <p:sldLayoutId id="2147483662" r:id="rId5"/>
    <p:sldLayoutId id="2147483661" r:id="rId6"/>
    <p:sldLayoutId id="2147483650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574949" y="2155258"/>
            <a:ext cx="5328592" cy="1440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>
              <a:lnSpc>
                <a:spcPts val="4600"/>
              </a:lnSpc>
            </a:pPr>
            <a:r>
              <a:rPr lang="ko-KR" altLang="en-US" sz="3200" dirty="0" smtClean="0">
                <a:solidFill>
                  <a:schemeClr val="bg1"/>
                </a:solidFill>
              </a:rPr>
              <a:t>프로젝트</a:t>
            </a:r>
            <a:endParaRPr lang="en-US" altLang="ko-KR" sz="3200" dirty="0" smtClean="0">
              <a:solidFill>
                <a:schemeClr val="bg1"/>
              </a:solidFill>
            </a:endParaRPr>
          </a:p>
          <a:p>
            <a:pPr lvl="0" algn="l">
              <a:lnSpc>
                <a:spcPts val="4600"/>
              </a:lnSpc>
            </a:pPr>
            <a:r>
              <a:rPr lang="ko-KR" altLang="en-US" sz="3200" dirty="0" err="1" smtClean="0">
                <a:solidFill>
                  <a:schemeClr val="bg1"/>
                </a:solidFill>
              </a:rPr>
              <a:t>웹접근성</a:t>
            </a:r>
            <a:r>
              <a:rPr lang="ko-KR" altLang="en-US" sz="3200" dirty="0" smtClean="0">
                <a:solidFill>
                  <a:schemeClr val="bg1"/>
                </a:solidFill>
              </a:rPr>
              <a:t> 최종</a:t>
            </a:r>
            <a:r>
              <a:rPr lang="ko-KR" altLang="en-US" sz="3200" baseline="0" dirty="0" smtClean="0">
                <a:solidFill>
                  <a:schemeClr val="bg1"/>
                </a:solidFill>
              </a:rPr>
              <a:t> 보고서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7146032"/>
            <a:ext cx="6857999" cy="19979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ts val="4600"/>
              </a:lnSpc>
            </a:pPr>
            <a:r>
              <a:rPr lang="en-US" altLang="ko-KR" sz="2200" dirty="0" smtClean="0">
                <a:solidFill>
                  <a:schemeClr val="bg1">
                    <a:lumMod val="65000"/>
                  </a:schemeClr>
                </a:solidFill>
              </a:rPr>
              <a:t>2015. .</a:t>
            </a:r>
            <a:endParaRPr lang="ko-KR" altLang="en-US" sz="2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74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err="1" smtClean="0"/>
              <a:t>페이지별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콘텐츠</a:t>
            </a:r>
            <a:r>
              <a:rPr lang="ko-KR" altLang="en-US" dirty="0" smtClean="0"/>
              <a:t> 검사</a:t>
            </a:r>
            <a:endParaRPr lang="ko-KR" altLang="en-US" dirty="0"/>
          </a:p>
        </p:txBody>
      </p:sp>
      <p:sp>
        <p:nvSpPr>
          <p:cNvPr id="1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0" y="8820472"/>
            <a:ext cx="6858000" cy="339020"/>
          </a:xfrm>
        </p:spPr>
        <p:txBody>
          <a:bodyPr/>
          <a:lstStyle/>
          <a:p>
            <a:fld id="{CBD39E0A-20F6-4C46-B868-9894B860982F}" type="slidenum">
              <a:rPr lang="ko-KR" altLang="en-US" smtClean="0"/>
              <a:pPr/>
              <a:t>10</a:t>
            </a:fld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103107"/>
              </p:ext>
            </p:extLst>
          </p:nvPr>
        </p:nvGraphicFramePr>
        <p:xfrm>
          <a:off x="404664" y="2145352"/>
          <a:ext cx="6120680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1080120"/>
                <a:gridCol w="936104"/>
                <a:gridCol w="360040"/>
              </a:tblGrid>
              <a:tr h="2022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캡쳐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화면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지표준수 여부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2202">
                <a:tc rowSpan="27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1.1.1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대체 텍스트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alt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유무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수동평가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1.2.1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자막제공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1.3.1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색상에 무관한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인식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1.3.2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명확한 지시사항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1.3.3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텍스트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명도대비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1.3.4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배경음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사용금지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2.1.1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키보드 사용 보장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2.1.2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초점이동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시각적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논리적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2.2.1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응답 시간 조절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2.2.2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정지 기능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2.3.1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깜빡임과 번쩍임 사용 제한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2.4.1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반복 영역 건너 뛰기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2.4.2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5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프레임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아이프레임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5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블록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2.4.3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링크 텍스트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3.1.1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기본 언어 표시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3.2.1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사용자요구에 따른 실행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3.3.1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선형화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3.3.2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표의 구성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표의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제목과 내용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3.4.1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레이블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3.4.2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오류 정정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4.1.1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마크업오류방지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4.2.1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웹 애플리케이션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준수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479535"/>
              </p:ext>
            </p:extLst>
          </p:nvPr>
        </p:nvGraphicFramePr>
        <p:xfrm>
          <a:off x="404664" y="1475720"/>
          <a:ext cx="6120680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00"/>
                <a:gridCol w="900100"/>
                <a:gridCol w="4320480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번호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점검 페이지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페이지 </a:t>
                      </a:r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URL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제목 1"/>
          <p:cNvSpPr txBox="1">
            <a:spLocks/>
          </p:cNvSpPr>
          <p:nvPr/>
        </p:nvSpPr>
        <p:spPr>
          <a:xfrm>
            <a:off x="296652" y="1115616"/>
            <a:ext cx="6264696" cy="298993"/>
          </a:xfrm>
          <a:prstGeom prst="rect">
            <a:avLst/>
          </a:prstGeom>
        </p:spPr>
        <p:txBody>
          <a:bodyPr anchor="t">
            <a:sp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lnSpc>
                <a:spcPts val="1800"/>
              </a:lnSpc>
              <a:buFontTx/>
              <a:buChar char="-"/>
            </a:pPr>
            <a:r>
              <a:rPr lang="ko-KR" altLang="en-US" sz="1200" b="0" dirty="0" smtClean="0"/>
              <a:t>페이지 화면</a:t>
            </a:r>
            <a:endParaRPr lang="en-US" altLang="ko-KR" sz="900" b="0" dirty="0" smtClean="0"/>
          </a:p>
        </p:txBody>
      </p:sp>
    </p:spTree>
    <p:extLst>
      <p:ext uri="{BB962C8B-B14F-4D97-AF65-F5344CB8AC3E}">
        <p14:creationId xmlns:p14="http://schemas.microsoft.com/office/powerpoint/2010/main" val="287759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0" y="8820472"/>
            <a:ext cx="6858000" cy="339020"/>
          </a:xfrm>
        </p:spPr>
        <p:txBody>
          <a:bodyPr/>
          <a:lstStyle/>
          <a:p>
            <a:fld id="{CBD39E0A-20F6-4C46-B868-9894B860982F}" type="slidenum">
              <a:rPr lang="ko-KR" altLang="en-US" smtClean="0"/>
              <a:pPr/>
              <a:t>11</a:t>
            </a:fld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212717"/>
              </p:ext>
            </p:extLst>
          </p:nvPr>
        </p:nvGraphicFramePr>
        <p:xfrm>
          <a:off x="404664" y="1929328"/>
          <a:ext cx="6120680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1080120"/>
                <a:gridCol w="936104"/>
                <a:gridCol w="360040"/>
              </a:tblGrid>
              <a:tr h="2022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캡쳐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화면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지표준수 여부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2202">
                <a:tc rowSpan="27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1.1.1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대체 텍스트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alt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유무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수동평가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1.2.1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자막제공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1.3.1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색상에 무관한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인식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1.3.2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명확한 지시사항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1.3.3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텍스트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명도대비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1.3.4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배경음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사용금지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2.1.1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키보드 사용 보장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2.1.2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초점이동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시각적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논리적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2.2.1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응답 시간 조절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2.2.2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정지 기능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2.3.1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깜빡임과 번쩍임 사용 제한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2.4.1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반복 영역 건너 뛰기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2.4.2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5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프레임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아이프레임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5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블록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2.4.3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링크 텍스트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3.1.1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기본 언어 표시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3.2.1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사용자요구에 따른 실행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3.3.1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선형화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3.3.2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표의 구성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표의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제목과 내용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3.4.1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레이블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3.4.2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오류 정정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4.1.1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마크업오류방지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20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4.2.1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웹 애플리케이션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준수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670142"/>
              </p:ext>
            </p:extLst>
          </p:nvPr>
        </p:nvGraphicFramePr>
        <p:xfrm>
          <a:off x="404664" y="1259696"/>
          <a:ext cx="6120680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00"/>
                <a:gridCol w="900100"/>
                <a:gridCol w="4320480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번호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점검 페이지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페이지 </a:t>
                      </a:r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URL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제목 1"/>
          <p:cNvSpPr txBox="1">
            <a:spLocks/>
          </p:cNvSpPr>
          <p:nvPr/>
        </p:nvSpPr>
        <p:spPr>
          <a:xfrm>
            <a:off x="296652" y="756000"/>
            <a:ext cx="6264696" cy="298993"/>
          </a:xfrm>
          <a:prstGeom prst="rect">
            <a:avLst/>
          </a:prstGeom>
        </p:spPr>
        <p:txBody>
          <a:bodyPr anchor="t">
            <a:sp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lnSpc>
                <a:spcPts val="1800"/>
              </a:lnSpc>
              <a:buFontTx/>
              <a:buChar char="-"/>
            </a:pPr>
            <a:r>
              <a:rPr lang="ko-KR" altLang="en-US" sz="1200" b="0" dirty="0" smtClean="0"/>
              <a:t>페이지 화면</a:t>
            </a:r>
            <a:endParaRPr lang="en-US" altLang="ko-KR" sz="900" b="0" dirty="0" smtClean="0"/>
          </a:p>
        </p:txBody>
      </p:sp>
    </p:spTree>
    <p:extLst>
      <p:ext uri="{BB962C8B-B14F-4D97-AF65-F5344CB8AC3E}">
        <p14:creationId xmlns:p14="http://schemas.microsoft.com/office/powerpoint/2010/main" val="58201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KWACG 2.1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4294967295"/>
          </p:nvPr>
        </p:nvSpPr>
        <p:spPr>
          <a:xfrm>
            <a:off x="0" y="8820150"/>
            <a:ext cx="6858000" cy="339725"/>
          </a:xfrm>
          <a:prstGeom prst="rect">
            <a:avLst/>
          </a:prstGeom>
        </p:spPr>
        <p:txBody>
          <a:bodyPr/>
          <a:lstStyle/>
          <a:p>
            <a:fld id="{CBD39E0A-20F6-4C46-B868-9894B860982F}" type="slidenum">
              <a:rPr lang="ko-KR" altLang="en-US" smtClean="0"/>
              <a:pPr/>
              <a:t>12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909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평가개요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0" y="8697476"/>
            <a:ext cx="6858000" cy="339020"/>
          </a:xfrm>
        </p:spPr>
        <p:txBody>
          <a:bodyPr/>
          <a:lstStyle/>
          <a:p>
            <a:fld id="{CBD39E0A-20F6-4C46-B868-9894B860982F}" type="slidenum">
              <a:rPr lang="ko-KR" altLang="en-US" smtClean="0"/>
              <a:pPr/>
              <a:t>13</a:t>
            </a:fld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569754"/>
              </p:ext>
            </p:extLst>
          </p:nvPr>
        </p:nvGraphicFramePr>
        <p:xfrm>
          <a:off x="404664" y="1259632"/>
          <a:ext cx="6120680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4824536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평가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사이트명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프로젝트명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(http://www.projectName.co.kr)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평가기간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년 월 일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월 일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평가방식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샘플 페이지 검사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(20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평가기준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KWCAG 2.0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기준브라우저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Internet Explorer 8, Firefox, Chrome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자동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수동 평가도구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K-WAH4.4, WAI2012(Web Accessibility Toolbar), </a:t>
                      </a:r>
                      <a:r>
                        <a:rPr lang="en-US" altLang="ko-KR" sz="900" b="0" dirty="0" err="1" smtClean="0">
                          <a:solidFill>
                            <a:schemeClr val="tx1"/>
                          </a:solidFill>
                        </a:rPr>
                        <a:t>openWax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제목 3"/>
          <p:cNvSpPr txBox="1">
            <a:spLocks/>
          </p:cNvSpPr>
          <p:nvPr/>
        </p:nvSpPr>
        <p:spPr>
          <a:xfrm>
            <a:off x="296652" y="3246106"/>
            <a:ext cx="6264696" cy="43204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 smtClean="0"/>
              <a:t>2. </a:t>
            </a:r>
            <a:r>
              <a:rPr lang="ko-KR" altLang="en-US" dirty="0" smtClean="0"/>
              <a:t>평가총평</a:t>
            </a:r>
            <a:endParaRPr lang="ko-KR" alt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205249"/>
              </p:ext>
            </p:extLst>
          </p:nvPr>
        </p:nvGraphicFramePr>
        <p:xfrm>
          <a:off x="404664" y="3750162"/>
          <a:ext cx="6120680" cy="2982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4824536"/>
              </a:tblGrid>
              <a:tr h="348039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[1]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인식의 용이성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대체 텍스트 제공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색상에 무관한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인식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텍스트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명도 대비 항목에 항목에 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지침 준수 함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[2]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운용의 용이성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키보드 사용 보장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초점 이동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정지 기능 제공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반복 영역 건너 뛰기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 제공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적절한 링크 텍스트 텍스트 항목에 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지침 준수 함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[3]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이해의 용이성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언어 표시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사용자 사용자 요구에 요구에 따른 실행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선형화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표의 구성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레이블 제공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오류 정정 항목에 항목에 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지침 준수 함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[4]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견고성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업 오류 방지 항목에 항목에 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지침 준수함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039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평가 의견 종합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0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본 사이트는 자동평가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수동 평가 결과 통과 하였으며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웹접근성을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제공하는데 문제가 없을 것으로 판단됩니다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대부분의 지침 항목을 잘 개선해 주셨으며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특히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운영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경우 대체텍스트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명도대비 항목에 관련된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콘텐츠들을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접근성에 준수하도록 개선하셔야 합니다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이 외에도 외부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키보드 사용 보장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선형화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초점 이동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제목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오류정정 등의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사용성이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중요한 지침에 오류가 발생하지 않도록 추후에도 모니터링 하셔서 개선 여부를 확인해주셔야 합니다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algn="l" latinLnBrk="1"/>
                      <a:r>
                        <a:rPr lang="ko-KR" altLang="en-US" sz="900" b="1" dirty="0" err="1" smtClean="0">
                          <a:solidFill>
                            <a:schemeClr val="tx1"/>
                          </a:solidFill>
                        </a:rPr>
                        <a:t>프로젝트명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은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운영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제작 시 발생할 수 있는 오류들을 미연에 방지할 수 있도록 운영가이드를 숙지하시고 모니터링을 통해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웹접근성을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준수한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콘텐츠를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제공하여 현 수준을 잘 유지할 수 있도록 계속적인 노력을 기울여주시기 바랍니다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제목 3"/>
          <p:cNvSpPr txBox="1">
            <a:spLocks/>
          </p:cNvSpPr>
          <p:nvPr/>
        </p:nvSpPr>
        <p:spPr>
          <a:xfrm>
            <a:off x="296652" y="7020368"/>
            <a:ext cx="6264696" cy="43204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 smtClean="0"/>
              <a:t>3. </a:t>
            </a:r>
            <a:r>
              <a:rPr lang="ko-KR" altLang="en-US" dirty="0" smtClean="0"/>
              <a:t>자동 점검 결과</a:t>
            </a:r>
            <a:endParaRPr lang="ko-KR" alt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866364"/>
              </p:ext>
            </p:extLst>
          </p:nvPr>
        </p:nvGraphicFramePr>
        <p:xfrm>
          <a:off x="404664" y="7524424"/>
          <a:ext cx="6120681" cy="8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227"/>
                <a:gridCol w="2040227"/>
                <a:gridCol w="2040227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자동 점검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점수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결과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http://accessibility.kr/nia/check.php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ko-KR" altLang="en-US" sz="9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solidFill>
                            <a:srgbClr val="7030A0"/>
                          </a:solidFill>
                        </a:rPr>
                        <a:t>준수</a:t>
                      </a:r>
                      <a:endParaRPr lang="ko-KR" altLang="en-US" sz="9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K-WAH4.4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ko-KR" altLang="en-US" sz="9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solidFill>
                            <a:srgbClr val="7030A0"/>
                          </a:solidFill>
                        </a:rPr>
                        <a:t>준수</a:t>
                      </a:r>
                      <a:endParaRPr lang="ko-KR" altLang="en-US" sz="9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32656" y="8388424"/>
            <a:ext cx="615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※ </a:t>
            </a:r>
            <a:r>
              <a:rPr lang="ko-KR" altLang="en-US" sz="900" dirty="0" smtClean="0"/>
              <a:t>자동 점검 보고서 자료는 별첨으로 첨부된 자동평가 보고서 참고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188593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수동 평가 결과 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339966"/>
                </a:solidFill>
              </a:rPr>
              <a:t>준수</a:t>
            </a:r>
            <a:endParaRPr lang="ko-KR" altLang="en-US" dirty="0">
              <a:solidFill>
                <a:srgbClr val="339966"/>
              </a:solidFill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9E0A-20F6-4C46-B868-9894B860982F}" type="slidenum">
              <a:rPr lang="ko-KR" altLang="en-US" smtClean="0"/>
              <a:pPr/>
              <a:t>14</a:t>
            </a:fld>
            <a:endParaRPr lang="ko-KR" alt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296652" y="1115616"/>
            <a:ext cx="6264696" cy="1015663"/>
          </a:xfrm>
          <a:prstGeom prst="rect">
            <a:avLst/>
          </a:prstGeom>
        </p:spPr>
        <p:txBody>
          <a:bodyPr anchor="t">
            <a:sp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lnSpc>
                <a:spcPts val="1800"/>
              </a:lnSpc>
              <a:buFontTx/>
              <a:buChar char="-"/>
            </a:pPr>
            <a:r>
              <a:rPr lang="en-US" altLang="ko-KR" sz="1200" b="0" dirty="0" smtClean="0"/>
              <a:t>21</a:t>
            </a:r>
            <a:r>
              <a:rPr lang="ko-KR" altLang="en-US" sz="1200" b="0" dirty="0" smtClean="0"/>
              <a:t>개 중 </a:t>
            </a:r>
            <a:r>
              <a:rPr lang="en-US" altLang="ko-KR" sz="1200" b="0" dirty="0" smtClean="0"/>
              <a:t>21</a:t>
            </a:r>
            <a:r>
              <a:rPr lang="ko-KR" altLang="en-US" sz="1200" b="0" dirty="0" smtClean="0"/>
              <a:t>개 항목 준수</a:t>
            </a:r>
            <a:r>
              <a:rPr lang="en-US" altLang="ko-KR" sz="1200" b="0" dirty="0" smtClean="0"/>
              <a:t>(3</a:t>
            </a:r>
            <a:r>
              <a:rPr lang="ko-KR" altLang="en-US" sz="1200" b="0" dirty="0" smtClean="0"/>
              <a:t>개 항목 해당 사항 없음</a:t>
            </a:r>
            <a:r>
              <a:rPr lang="en-US" altLang="ko-KR" sz="1200" b="0" dirty="0" smtClean="0"/>
              <a:t>)</a:t>
            </a:r>
            <a:br>
              <a:rPr lang="en-US" altLang="ko-KR" sz="1200" b="0" dirty="0" smtClean="0"/>
            </a:br>
            <a:r>
              <a:rPr lang="en-US" altLang="ko-KR" sz="1000" dirty="0" smtClean="0"/>
              <a:t>※ 29</a:t>
            </a:r>
            <a:r>
              <a:rPr lang="ko-KR" altLang="en-US" sz="1000" dirty="0" smtClean="0"/>
              <a:t>개 심사 항목을 모두 준수한 경우 전문가 심사 통과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※ </a:t>
            </a:r>
            <a:r>
              <a:rPr lang="ko-KR" altLang="en-US" sz="1000" dirty="0" smtClean="0">
                <a:solidFill>
                  <a:srgbClr val="C00000"/>
                </a:solidFill>
              </a:rPr>
              <a:t>각 항목 </a:t>
            </a:r>
            <a:r>
              <a:rPr lang="en-US" altLang="ko-KR" sz="1000" dirty="0" smtClean="0">
                <a:solidFill>
                  <a:srgbClr val="C00000"/>
                </a:solidFill>
              </a:rPr>
              <a:t>95% </a:t>
            </a:r>
            <a:r>
              <a:rPr lang="ko-KR" altLang="en-US" sz="1000" dirty="0" smtClean="0">
                <a:solidFill>
                  <a:srgbClr val="C00000"/>
                </a:solidFill>
              </a:rPr>
              <a:t>이상 </a:t>
            </a:r>
            <a:r>
              <a:rPr lang="ko-KR" altLang="en-US" sz="1000" dirty="0" smtClean="0"/>
              <a:t>준수 시 합격</a:t>
            </a:r>
            <a:r>
              <a:rPr lang="en-US" altLang="ko-KR" sz="1000" b="0" dirty="0" smtClean="0"/>
              <a:t/>
            </a:r>
            <a:br>
              <a:rPr lang="en-US" altLang="ko-KR" sz="1000" b="0" dirty="0" smtClean="0"/>
            </a:br>
            <a:r>
              <a:rPr lang="en-US" altLang="ko-KR" sz="900" b="0" dirty="0" smtClean="0"/>
              <a:t>   </a:t>
            </a:r>
            <a:r>
              <a:rPr lang="ko-KR" altLang="en-US" sz="900" b="0" dirty="0" smtClean="0"/>
              <a:t>→ 평가 샘플페이지 중 준수한 페이지 수 </a:t>
            </a:r>
            <a:r>
              <a:rPr lang="en-US" altLang="ko-KR" sz="900" b="0" dirty="0" smtClean="0"/>
              <a:t>/ </a:t>
            </a:r>
            <a:r>
              <a:rPr lang="ko-KR" altLang="en-US" sz="900" b="0" dirty="0" smtClean="0"/>
              <a:t>평가샘플 페이지 수 </a:t>
            </a:r>
            <a:r>
              <a:rPr lang="en-US" altLang="ko-KR" sz="900" b="0" dirty="0" smtClean="0"/>
              <a:t>* 100 </a:t>
            </a:r>
            <a:r>
              <a:rPr lang="ko-KR" altLang="en-US" sz="900" b="0" dirty="0" smtClean="0"/>
              <a:t>기준 </a:t>
            </a:r>
            <a:r>
              <a:rPr lang="en-US" altLang="ko-KR" sz="900" b="0" dirty="0" smtClean="0"/>
              <a:t>= 95%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624022"/>
              </p:ext>
            </p:extLst>
          </p:nvPr>
        </p:nvGraphicFramePr>
        <p:xfrm>
          <a:off x="404664" y="2123729"/>
          <a:ext cx="6120680" cy="665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304256"/>
                <a:gridCol w="1512168"/>
              </a:tblGrid>
              <a:tr h="15332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평가항목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항목평균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32839">
                <a:tc row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적절한 대체 텍스트 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alt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유무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수동평가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자막제공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해당없음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색상에 무관한 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인식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명확한 지시사항 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텍스트 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명도대비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배경음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사용금지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간의 구분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키보드 사용 보장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row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초점이동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시각적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논리적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조작가능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응답 시간 조절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해당없음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정지 기능 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깜빡임과 번쩍임 사용 제한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해당없음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반복 영역 건너 뛰기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rowSpan="3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제목제공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페이지 제목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프레임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아이프레임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제목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블록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제목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적절한 링크 텍스트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기본 언어 표시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사용자요구에 따른 실행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선형화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row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표의 구성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표의 제목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제목과 내용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레이블 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오류 정정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마크업오류방지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웹 애플리케이션 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접근성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준수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079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</a:rPr>
                        <a:t>총평균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504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수동 평가 결과 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339966"/>
                </a:solidFill>
              </a:rPr>
              <a:t>우수</a:t>
            </a:r>
            <a:endParaRPr lang="ko-KR" altLang="en-US" dirty="0">
              <a:solidFill>
                <a:srgbClr val="339966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296652" y="1193726"/>
            <a:ext cx="6264696" cy="524246"/>
          </a:xfrm>
          <a:prstGeom prst="rect">
            <a:avLst/>
          </a:prstGeom>
        </p:spPr>
        <p:txBody>
          <a:bodyPr anchor="t">
            <a:sp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lnSpc>
                <a:spcPts val="1800"/>
              </a:lnSpc>
              <a:buFontTx/>
              <a:buChar char="-"/>
            </a:pPr>
            <a:r>
              <a:rPr lang="en-US" altLang="ko-KR" sz="1200" b="0" dirty="0" smtClean="0"/>
              <a:t>24</a:t>
            </a:r>
            <a:r>
              <a:rPr lang="ko-KR" altLang="en-US" sz="1200" b="0" dirty="0" smtClean="0"/>
              <a:t>개 중 </a:t>
            </a:r>
            <a:r>
              <a:rPr lang="en-US" altLang="ko-KR" sz="1200" b="0" dirty="0" smtClean="0"/>
              <a:t>24</a:t>
            </a:r>
            <a:r>
              <a:rPr lang="ko-KR" altLang="en-US" sz="1200" b="0" dirty="0" smtClean="0"/>
              <a:t>개 항목 준수</a:t>
            </a:r>
            <a:r>
              <a:rPr lang="en-US" altLang="ko-KR" sz="1200" b="0" dirty="0" smtClean="0"/>
              <a:t>(3</a:t>
            </a:r>
            <a:r>
              <a:rPr lang="ko-KR" altLang="en-US" sz="1200" b="0" dirty="0" smtClean="0"/>
              <a:t>개 항목 해당 사항 없음</a:t>
            </a:r>
            <a:r>
              <a:rPr lang="en-US" altLang="ko-KR" sz="1200" b="0" dirty="0" smtClean="0"/>
              <a:t>)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※ </a:t>
            </a:r>
            <a:r>
              <a:rPr lang="ko-KR" altLang="en-US" sz="1000" dirty="0" smtClean="0"/>
              <a:t>항목 준수도 </a:t>
            </a:r>
            <a:r>
              <a:rPr lang="en-US" altLang="ko-KR" sz="1000" dirty="0" smtClean="0"/>
              <a:t>: </a:t>
            </a:r>
            <a:r>
              <a:rPr lang="ko-KR" altLang="en-US" sz="1000" dirty="0" smtClean="0"/>
              <a:t>우수</a:t>
            </a:r>
            <a:r>
              <a:rPr lang="en-US" altLang="ko-KR" sz="1000" dirty="0" smtClean="0"/>
              <a:t>(22), </a:t>
            </a:r>
            <a:r>
              <a:rPr lang="ko-KR" altLang="en-US" sz="1000" dirty="0" smtClean="0"/>
              <a:t>양호</a:t>
            </a:r>
            <a:r>
              <a:rPr lang="en-US" altLang="ko-KR" sz="1000" dirty="0" smtClean="0"/>
              <a:t>(20-21), </a:t>
            </a:r>
            <a:r>
              <a:rPr lang="ko-KR" altLang="en-US" sz="1000" dirty="0" smtClean="0"/>
              <a:t>보통</a:t>
            </a:r>
            <a:r>
              <a:rPr lang="en-US" altLang="ko-KR" sz="1000" dirty="0" smtClean="0"/>
              <a:t>(19-18), </a:t>
            </a:r>
            <a:r>
              <a:rPr lang="ko-KR" altLang="en-US" sz="1000" dirty="0" smtClean="0"/>
              <a:t>미흡</a:t>
            </a:r>
            <a:r>
              <a:rPr lang="en-US" altLang="ko-KR" sz="1000" dirty="0" smtClean="0"/>
              <a:t>(17</a:t>
            </a:r>
            <a:r>
              <a:rPr lang="ko-KR" altLang="en-US" sz="1000" dirty="0" smtClean="0"/>
              <a:t>이하</a:t>
            </a:r>
            <a:r>
              <a:rPr lang="en-US" altLang="ko-KR" sz="1000" dirty="0" smtClean="0"/>
              <a:t>)</a:t>
            </a:r>
            <a:endParaRPr lang="en-US" altLang="ko-KR" sz="900" b="0" dirty="0" smtClean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740844"/>
              </p:ext>
            </p:extLst>
          </p:nvPr>
        </p:nvGraphicFramePr>
        <p:xfrm>
          <a:off x="404664" y="1835696"/>
          <a:ext cx="6120340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540060"/>
                <a:gridCol w="2520000"/>
                <a:gridCol w="540000"/>
              </a:tblGrid>
              <a:tr h="432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대체 텍스트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 </a:t>
                      </a:r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깜빡임과 번쩍임 사용 제한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자막제공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14. </a:t>
                      </a:r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반복 영역 건너뛰기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색에 무관한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인식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15. </a:t>
                      </a:r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제목제공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4.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명확한 지시 사항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16. </a:t>
                      </a:r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적절한 링크 텍스트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5.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텍스트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명도 대비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17. </a:t>
                      </a:r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기본언어 표시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6.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배경음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사용 금지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18. </a:t>
                      </a:r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사용자 요구에 따른 실행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7.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간의 구분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 </a:t>
                      </a:r>
                      <a:r>
                        <a:rPr lang="ko-KR" altLang="en-US" sz="9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콘텐츠의</a:t>
                      </a:r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선형화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8.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키보드 사용 보장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 </a:t>
                      </a:r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표의 구성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9.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초점 이동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21. </a:t>
                      </a:r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레이블 제공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조작 가능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 </a:t>
                      </a:r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오류정정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11.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응답시간 조절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23. </a:t>
                      </a:r>
                      <a:r>
                        <a:rPr lang="ko-KR" altLang="en-US" sz="9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마크업</a:t>
                      </a:r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오류 방지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12.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정지 기능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24. </a:t>
                      </a:r>
                      <a:r>
                        <a:rPr lang="ko-KR" altLang="en-US" sz="9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웹애플리케이션</a:t>
                      </a:r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자체 </a:t>
                      </a:r>
                      <a:r>
                        <a:rPr lang="ko-KR" altLang="en-US" sz="9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접근성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0" y="8820472"/>
            <a:ext cx="6858000" cy="339020"/>
          </a:xfrm>
        </p:spPr>
        <p:txBody>
          <a:bodyPr/>
          <a:lstStyle/>
          <a:p>
            <a:fld id="{CBD39E0A-20F6-4C46-B868-9894B860982F}" type="slidenum">
              <a:rPr lang="ko-KR" altLang="en-US" smtClean="0"/>
              <a:pPr/>
              <a:t>15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746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평가 페이지 목록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947399"/>
              </p:ext>
            </p:extLst>
          </p:nvPr>
        </p:nvGraphicFramePr>
        <p:xfrm>
          <a:off x="404664" y="1259633"/>
          <a:ext cx="612034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/>
                <a:gridCol w="3060000"/>
              </a:tblGrid>
              <a:tr h="415386">
                <a:tc rowSpan="3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샘플페이지 </a:t>
                      </a:r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92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페이지경로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2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URL]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408470"/>
              </p:ext>
            </p:extLst>
          </p:nvPr>
        </p:nvGraphicFramePr>
        <p:xfrm>
          <a:off x="404664" y="3139465"/>
          <a:ext cx="612034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/>
                <a:gridCol w="3060000"/>
              </a:tblGrid>
              <a:tr h="415386">
                <a:tc rowSpan="3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샘플페이지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92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페이지경로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2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URL]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160594"/>
              </p:ext>
            </p:extLst>
          </p:nvPr>
        </p:nvGraphicFramePr>
        <p:xfrm>
          <a:off x="404664" y="5016823"/>
          <a:ext cx="612034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/>
                <a:gridCol w="3060000"/>
              </a:tblGrid>
              <a:tr h="415386">
                <a:tc rowSpan="3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샘플페이지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92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페이지경로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2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URL]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376831"/>
              </p:ext>
            </p:extLst>
          </p:nvPr>
        </p:nvGraphicFramePr>
        <p:xfrm>
          <a:off x="404664" y="6894547"/>
          <a:ext cx="612034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/>
                <a:gridCol w="3060000"/>
              </a:tblGrid>
              <a:tr h="415386">
                <a:tc rowSpan="3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샘플페이지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92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페이지경로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2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URL]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0" y="8820472"/>
            <a:ext cx="6858000" cy="339020"/>
          </a:xfrm>
        </p:spPr>
        <p:txBody>
          <a:bodyPr/>
          <a:lstStyle/>
          <a:p>
            <a:fld id="{CBD39E0A-20F6-4C46-B868-9894B860982F}" type="slidenum">
              <a:rPr lang="ko-KR" altLang="en-US" smtClean="0"/>
              <a:pPr/>
              <a:t>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717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평가 페이지 목록</a:t>
            </a:r>
            <a:endParaRPr lang="ko-KR" altLang="en-US" dirty="0"/>
          </a:p>
        </p:txBody>
      </p:sp>
      <p:sp>
        <p:nvSpPr>
          <p:cNvPr id="1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0" y="8820472"/>
            <a:ext cx="6858000" cy="339020"/>
          </a:xfrm>
        </p:spPr>
        <p:txBody>
          <a:bodyPr/>
          <a:lstStyle/>
          <a:p>
            <a:fld id="{CBD39E0A-20F6-4C46-B868-9894B860982F}" type="slidenum">
              <a:rPr lang="ko-KR" altLang="en-US" smtClean="0"/>
              <a:pPr/>
              <a:t>17</a:t>
            </a:fld>
            <a:endParaRPr lang="ko-KR" alt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221438"/>
              </p:ext>
            </p:extLst>
          </p:nvPr>
        </p:nvGraphicFramePr>
        <p:xfrm>
          <a:off x="404664" y="1260000"/>
          <a:ext cx="6120680" cy="74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2592288"/>
                <a:gridCol w="3024336"/>
              </a:tblGrid>
              <a:tr h="2883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위치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613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평가결과</a:t>
            </a:r>
            <a:r>
              <a:rPr lang="en-US" altLang="ko-KR" dirty="0" smtClean="0"/>
              <a:t> </a:t>
            </a:r>
            <a:r>
              <a:rPr lang="ko-KR" altLang="en-US" dirty="0" smtClean="0"/>
              <a:t>상세 </a:t>
            </a:r>
            <a:r>
              <a:rPr lang="en-US" altLang="ko-KR" dirty="0" smtClean="0"/>
              <a:t>(1p ~ 10p)</a:t>
            </a:r>
            <a:endParaRPr lang="ko-KR" altLang="en-US" dirty="0"/>
          </a:p>
        </p:txBody>
      </p:sp>
      <p:sp>
        <p:nvSpPr>
          <p:cNvPr id="1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0" y="8820472"/>
            <a:ext cx="6858000" cy="339020"/>
          </a:xfrm>
        </p:spPr>
        <p:txBody>
          <a:bodyPr/>
          <a:lstStyle/>
          <a:p>
            <a:fld id="{CBD39E0A-20F6-4C46-B868-9894B860982F}" type="slidenum">
              <a:rPr lang="ko-KR" altLang="en-US" smtClean="0"/>
              <a:pPr/>
              <a:t>18</a:t>
            </a:fld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662953"/>
              </p:ext>
            </p:extLst>
          </p:nvPr>
        </p:nvGraphicFramePr>
        <p:xfrm>
          <a:off x="404664" y="1259997"/>
          <a:ext cx="6120680" cy="7514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936104"/>
                <a:gridCol w="309634"/>
                <a:gridCol w="309634"/>
                <a:gridCol w="309634"/>
                <a:gridCol w="309634"/>
                <a:gridCol w="309634"/>
                <a:gridCol w="309634"/>
                <a:gridCol w="309634"/>
                <a:gridCol w="309634"/>
                <a:gridCol w="309634"/>
                <a:gridCol w="309634"/>
                <a:gridCol w="540062"/>
                <a:gridCol w="540062"/>
              </a:tblGrid>
              <a:tr h="237707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준수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페이지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준수도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37707"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대체 텍스트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alt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유무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17/20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보통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수동평가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자막제공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색상에 무관한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인식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4.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명확한 지시사항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5.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텍스트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명도대비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6.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배경음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사용금지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7.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간의 구분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8.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키보드 사용 보장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9.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초점이동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시각적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논리적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조작 가능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11.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응답 시간 조절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12.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정지 기능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13.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깜빡임과 번쩍임 사용 제한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14.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반복 영역 건너 뛰기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rowSpan="3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15.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0331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프레임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아이프레임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0331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블록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16.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링크 텍스트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17.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기본 언어 표시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18.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사용자요구에 따른 실행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19.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선형화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표의 구성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표의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제목과 내용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21.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레이블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22.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오류 정정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23.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마크업오류방지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24.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웹 애플리케이션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준수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4" name="직선 연결선 3"/>
          <p:cNvCxnSpPr/>
          <p:nvPr/>
        </p:nvCxnSpPr>
        <p:spPr>
          <a:xfrm>
            <a:off x="404664" y="1259632"/>
            <a:ext cx="1925941" cy="323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00808" y="1259632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0" dirty="0" smtClean="0"/>
              <a:t>페이지</a:t>
            </a:r>
            <a:endParaRPr lang="ko-KR" altLang="en-US" sz="900" dirty="0"/>
          </a:p>
        </p:txBody>
      </p:sp>
      <p:sp>
        <p:nvSpPr>
          <p:cNvPr id="9" name="TextBox 8"/>
          <p:cNvSpPr txBox="1"/>
          <p:nvPr/>
        </p:nvSpPr>
        <p:spPr>
          <a:xfrm>
            <a:off x="401216" y="1377689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 smtClean="0"/>
              <a:t>평가항목</a:t>
            </a:r>
            <a:endParaRPr lang="ko-KR" altLang="en-US" sz="9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2852936" y="827584"/>
            <a:ext cx="3708412" cy="369332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ko-KR" sz="900" b="0" dirty="0"/>
              <a:t>※ </a:t>
            </a:r>
            <a:r>
              <a:rPr lang="ko-KR" altLang="en-US" sz="900" b="0" dirty="0"/>
              <a:t>페이지 준수여부 </a:t>
            </a:r>
            <a:r>
              <a:rPr lang="en-US" altLang="ko-KR" sz="900" b="0" dirty="0"/>
              <a:t>: ○ (</a:t>
            </a:r>
            <a:r>
              <a:rPr lang="ko-KR" altLang="en-US" sz="900" b="0" dirty="0"/>
              <a:t>준수</a:t>
            </a:r>
            <a:r>
              <a:rPr lang="en-US" altLang="ko-KR" sz="900" b="0" dirty="0"/>
              <a:t>), X (</a:t>
            </a:r>
            <a:r>
              <a:rPr lang="ko-KR" altLang="en-US" sz="900" b="0" dirty="0" err="1"/>
              <a:t>미준수</a:t>
            </a:r>
            <a:r>
              <a:rPr lang="en-US" altLang="ko-KR" sz="900" b="0" dirty="0" smtClean="0"/>
              <a:t>)</a:t>
            </a:r>
          </a:p>
          <a:p>
            <a:pPr algn="r"/>
            <a:r>
              <a:rPr lang="en-US" altLang="ko-KR" sz="900" b="0" dirty="0" smtClean="0"/>
              <a:t>※ </a:t>
            </a:r>
            <a:r>
              <a:rPr lang="ko-KR" altLang="en-US" sz="900" b="0" dirty="0"/>
              <a:t>항목 준수도 </a:t>
            </a:r>
            <a:r>
              <a:rPr lang="en-US" altLang="ko-KR" sz="900" b="0" dirty="0"/>
              <a:t>: </a:t>
            </a:r>
            <a:r>
              <a:rPr lang="ko-KR" altLang="en-US" sz="900" b="0" dirty="0"/>
              <a:t>우수</a:t>
            </a:r>
            <a:r>
              <a:rPr lang="en-US" altLang="ko-KR" sz="900" b="0" dirty="0" smtClean="0"/>
              <a:t>(20</a:t>
            </a:r>
            <a:r>
              <a:rPr lang="en-US" altLang="ko-KR" sz="900" b="0" dirty="0"/>
              <a:t>), </a:t>
            </a:r>
            <a:r>
              <a:rPr lang="ko-KR" altLang="en-US" sz="900" b="0" dirty="0"/>
              <a:t>양호</a:t>
            </a:r>
            <a:r>
              <a:rPr lang="en-US" altLang="ko-KR" sz="900" b="0" dirty="0" smtClean="0"/>
              <a:t>(18), </a:t>
            </a:r>
            <a:r>
              <a:rPr lang="ko-KR" altLang="en-US" sz="900" b="0" dirty="0"/>
              <a:t>보통</a:t>
            </a:r>
            <a:r>
              <a:rPr lang="en-US" altLang="ko-KR" sz="900" b="0" dirty="0" smtClean="0"/>
              <a:t>(16), </a:t>
            </a:r>
            <a:r>
              <a:rPr lang="ko-KR" altLang="en-US" sz="900" b="0" dirty="0"/>
              <a:t>미흡</a:t>
            </a:r>
            <a:r>
              <a:rPr lang="en-US" altLang="ko-KR" sz="900" b="0" dirty="0" smtClean="0"/>
              <a:t>(14</a:t>
            </a:r>
            <a:r>
              <a:rPr lang="ko-KR" altLang="en-US" sz="900" b="0" dirty="0" smtClean="0"/>
              <a:t>이하</a:t>
            </a:r>
            <a:r>
              <a:rPr lang="en-US" altLang="ko-KR" sz="900" b="0" dirty="0"/>
              <a:t>) </a:t>
            </a:r>
            <a:endParaRPr lang="en-US" altLang="ko-KR" sz="900" b="0" dirty="0" smtClean="0"/>
          </a:p>
        </p:txBody>
      </p:sp>
    </p:spTree>
    <p:extLst>
      <p:ext uri="{BB962C8B-B14F-4D97-AF65-F5344CB8AC3E}">
        <p14:creationId xmlns:p14="http://schemas.microsoft.com/office/powerpoint/2010/main" val="23159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평가결과</a:t>
            </a:r>
            <a:r>
              <a:rPr lang="en-US" altLang="ko-KR" dirty="0" smtClean="0"/>
              <a:t> </a:t>
            </a:r>
            <a:r>
              <a:rPr lang="ko-KR" altLang="en-US" dirty="0" smtClean="0"/>
              <a:t>상세 </a:t>
            </a:r>
            <a:r>
              <a:rPr lang="en-US" altLang="ko-KR" dirty="0" smtClean="0"/>
              <a:t>(11p ~ 20p)</a:t>
            </a:r>
            <a:endParaRPr lang="ko-KR" altLang="en-US" dirty="0"/>
          </a:p>
        </p:txBody>
      </p:sp>
      <p:sp>
        <p:nvSpPr>
          <p:cNvPr id="1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0" y="8820472"/>
            <a:ext cx="6858000" cy="339020"/>
          </a:xfrm>
        </p:spPr>
        <p:txBody>
          <a:bodyPr/>
          <a:lstStyle/>
          <a:p>
            <a:fld id="{CBD39E0A-20F6-4C46-B868-9894B860982F}" type="slidenum">
              <a:rPr lang="ko-KR" altLang="en-US" smtClean="0"/>
              <a:pPr/>
              <a:t>19</a:t>
            </a:fld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366429"/>
              </p:ext>
            </p:extLst>
          </p:nvPr>
        </p:nvGraphicFramePr>
        <p:xfrm>
          <a:off x="404664" y="1259997"/>
          <a:ext cx="6120680" cy="7514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936104"/>
                <a:gridCol w="309634"/>
                <a:gridCol w="309634"/>
                <a:gridCol w="309634"/>
                <a:gridCol w="309634"/>
                <a:gridCol w="309634"/>
                <a:gridCol w="309634"/>
                <a:gridCol w="309634"/>
                <a:gridCol w="309634"/>
                <a:gridCol w="309634"/>
                <a:gridCol w="309634"/>
                <a:gridCol w="540062"/>
                <a:gridCol w="540062"/>
              </a:tblGrid>
              <a:tr h="237707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준수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페이지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준수도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37707"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대체 텍스트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alt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유무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17/20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보통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수동평가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자막제공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색상에 무관한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인식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4.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명확한 지시사항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5.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텍스트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명도대비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6.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배경음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사용금지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7.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간의 구분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8.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키보드 사용 보장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9.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초점이동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시각적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논리적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조작 가능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11.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응답 시간 조절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12.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정지 기능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13.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깜빡임과 번쩍임 사용 제한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14.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반복 영역 건너 뛰기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rowSpan="3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15.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0331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프레임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아이프레임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0331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블록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16.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링크 텍스트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17.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기본 언어 표시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18.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사용자요구에 따른 실행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19.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선형화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표의 구성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표의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제목과 내용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21.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레이블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22.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오류 정정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23.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마크업오류방지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0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24.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웹 애플리케이션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준수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4" name="직선 연결선 3"/>
          <p:cNvCxnSpPr/>
          <p:nvPr/>
        </p:nvCxnSpPr>
        <p:spPr>
          <a:xfrm>
            <a:off x="404664" y="1259632"/>
            <a:ext cx="1925941" cy="323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00808" y="1259632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0" dirty="0" smtClean="0"/>
              <a:t>페이지</a:t>
            </a:r>
            <a:endParaRPr lang="ko-KR" altLang="en-US" sz="900" dirty="0"/>
          </a:p>
        </p:txBody>
      </p:sp>
      <p:sp>
        <p:nvSpPr>
          <p:cNvPr id="9" name="TextBox 8"/>
          <p:cNvSpPr txBox="1"/>
          <p:nvPr/>
        </p:nvSpPr>
        <p:spPr>
          <a:xfrm>
            <a:off x="401216" y="1377689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 smtClean="0"/>
              <a:t>평가항목</a:t>
            </a:r>
            <a:endParaRPr lang="ko-KR" altLang="en-US" sz="9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2852936" y="827584"/>
            <a:ext cx="3708412" cy="369332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ko-KR" sz="900" b="0" dirty="0"/>
              <a:t>※ </a:t>
            </a:r>
            <a:r>
              <a:rPr lang="ko-KR" altLang="en-US" sz="900" b="0" dirty="0"/>
              <a:t>페이지 준수여부 </a:t>
            </a:r>
            <a:r>
              <a:rPr lang="en-US" altLang="ko-KR" sz="900" b="0" dirty="0"/>
              <a:t>: ○ (</a:t>
            </a:r>
            <a:r>
              <a:rPr lang="ko-KR" altLang="en-US" sz="900" b="0" dirty="0"/>
              <a:t>준수</a:t>
            </a:r>
            <a:r>
              <a:rPr lang="en-US" altLang="ko-KR" sz="900" b="0" dirty="0"/>
              <a:t>), X (</a:t>
            </a:r>
            <a:r>
              <a:rPr lang="ko-KR" altLang="en-US" sz="900" b="0" dirty="0" err="1"/>
              <a:t>미준수</a:t>
            </a:r>
            <a:r>
              <a:rPr lang="en-US" altLang="ko-KR" sz="900" b="0" dirty="0" smtClean="0"/>
              <a:t>)</a:t>
            </a:r>
          </a:p>
          <a:p>
            <a:pPr algn="r"/>
            <a:r>
              <a:rPr lang="en-US" altLang="ko-KR" sz="900" b="0" dirty="0" smtClean="0"/>
              <a:t>※ </a:t>
            </a:r>
            <a:r>
              <a:rPr lang="ko-KR" altLang="en-US" sz="900" b="0" dirty="0"/>
              <a:t>항목 준수도 </a:t>
            </a:r>
            <a:r>
              <a:rPr lang="en-US" altLang="ko-KR" sz="900" b="0" dirty="0"/>
              <a:t>: </a:t>
            </a:r>
            <a:r>
              <a:rPr lang="ko-KR" altLang="en-US" sz="900" b="0" dirty="0"/>
              <a:t>우수</a:t>
            </a:r>
            <a:r>
              <a:rPr lang="en-US" altLang="ko-KR" sz="900" b="0" dirty="0" smtClean="0"/>
              <a:t>(20</a:t>
            </a:r>
            <a:r>
              <a:rPr lang="en-US" altLang="ko-KR" sz="900" b="0" dirty="0"/>
              <a:t>), </a:t>
            </a:r>
            <a:r>
              <a:rPr lang="ko-KR" altLang="en-US" sz="900" b="0" dirty="0"/>
              <a:t>양호</a:t>
            </a:r>
            <a:r>
              <a:rPr lang="en-US" altLang="ko-KR" sz="900" b="0" dirty="0" smtClean="0"/>
              <a:t>(18), </a:t>
            </a:r>
            <a:r>
              <a:rPr lang="ko-KR" altLang="en-US" sz="900" b="0" dirty="0"/>
              <a:t>보통</a:t>
            </a:r>
            <a:r>
              <a:rPr lang="en-US" altLang="ko-KR" sz="900" b="0" dirty="0" smtClean="0"/>
              <a:t>(16), </a:t>
            </a:r>
            <a:r>
              <a:rPr lang="ko-KR" altLang="en-US" sz="900" b="0" dirty="0"/>
              <a:t>미흡</a:t>
            </a:r>
            <a:r>
              <a:rPr lang="en-US" altLang="ko-KR" sz="900" b="0" dirty="0" smtClean="0"/>
              <a:t>(14</a:t>
            </a:r>
            <a:r>
              <a:rPr lang="ko-KR" altLang="en-US" sz="900" b="0" dirty="0" smtClean="0"/>
              <a:t>이하</a:t>
            </a:r>
            <a:r>
              <a:rPr lang="en-US" altLang="ko-KR" sz="900" b="0" dirty="0"/>
              <a:t>) </a:t>
            </a:r>
            <a:endParaRPr lang="en-US" altLang="ko-KR" sz="900" b="0" dirty="0" smtClean="0"/>
          </a:p>
        </p:txBody>
      </p:sp>
    </p:spTree>
    <p:extLst>
      <p:ext uri="{BB962C8B-B14F-4D97-AF65-F5344CB8AC3E}">
        <p14:creationId xmlns:p14="http://schemas.microsoft.com/office/powerpoint/2010/main" val="238055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9E0A-20F6-4C46-B868-9894B860982F}" type="slidenum">
              <a:rPr lang="ko-KR" altLang="en-US" smtClean="0"/>
              <a:t>2</a:t>
            </a:fld>
            <a:endParaRPr lang="ko-KR" altLang="en-US" dirty="0"/>
          </a:p>
        </p:txBody>
      </p:sp>
      <p:sp>
        <p:nvSpPr>
          <p:cNvPr id="4" name="제목 1"/>
          <p:cNvSpPr>
            <a:spLocks noGrp="1"/>
          </p:cNvSpPr>
          <p:nvPr>
            <p:ph type="ctrTitle"/>
          </p:nvPr>
        </p:nvSpPr>
        <p:spPr>
          <a:xfrm>
            <a:off x="404664" y="2483768"/>
            <a:ext cx="6156684" cy="576064"/>
          </a:xfrm>
          <a:prstGeom prst="rect">
            <a:avLst/>
          </a:prstGeom>
        </p:spPr>
        <p:txBody>
          <a:bodyPr anchor="ctr"/>
          <a:lstStyle>
            <a:lvl1pPr algn="l">
              <a:defRPr sz="1400" b="1"/>
            </a:lvl1pPr>
          </a:lstStyle>
          <a:p>
            <a:r>
              <a:rPr lang="ko-KR" altLang="en-US" sz="2200" b="0" dirty="0" smtClean="0"/>
              <a:t>목 차</a:t>
            </a:r>
            <a:endParaRPr lang="ko-KR" altLang="en-US" sz="2200" b="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517698" y="3630794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517698" y="4062842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517698" y="4494890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517698" y="4926938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517698" y="5358986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517698" y="5791034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517698" y="6223082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제목 1"/>
          <p:cNvSpPr txBox="1">
            <a:spLocks/>
          </p:cNvSpPr>
          <p:nvPr/>
        </p:nvSpPr>
        <p:spPr>
          <a:xfrm>
            <a:off x="516176" y="3119387"/>
            <a:ext cx="3601522" cy="3119948"/>
          </a:xfrm>
          <a:prstGeom prst="rect">
            <a:avLst/>
          </a:prstGeom>
        </p:spPr>
        <p:txBody>
          <a:bodyPr anchor="t"/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ts val="3400"/>
              </a:lnSpc>
              <a:buFont typeface="+mj-lt"/>
              <a:buAutoNum type="arabicPeriod"/>
            </a:pPr>
            <a:r>
              <a:rPr lang="ko-KR" altLang="en-US" sz="1600" b="0" dirty="0" smtClean="0"/>
              <a:t>평가개요</a:t>
            </a:r>
            <a:endParaRPr lang="en-US" altLang="ko-KR" sz="1600" b="0" dirty="0" smtClean="0"/>
          </a:p>
          <a:p>
            <a:pPr marL="457200" indent="-457200">
              <a:lnSpc>
                <a:spcPts val="3400"/>
              </a:lnSpc>
              <a:buFont typeface="+mj-lt"/>
              <a:buAutoNum type="arabicPeriod"/>
            </a:pPr>
            <a:r>
              <a:rPr lang="ko-KR" altLang="en-US" sz="1600" b="0" dirty="0" smtClean="0"/>
              <a:t>평가총평</a:t>
            </a:r>
            <a:endParaRPr lang="en-US" altLang="ko-KR" sz="1600" b="0" dirty="0" smtClean="0"/>
          </a:p>
          <a:p>
            <a:pPr marL="457200" indent="-457200">
              <a:lnSpc>
                <a:spcPts val="3400"/>
              </a:lnSpc>
              <a:buFont typeface="+mj-lt"/>
              <a:buAutoNum type="arabicPeriod"/>
            </a:pPr>
            <a:r>
              <a:rPr lang="ko-KR" altLang="en-US" sz="1600" b="0" dirty="0" smtClean="0"/>
              <a:t>자동평가 결과</a:t>
            </a:r>
            <a:endParaRPr lang="en-US" altLang="ko-KR" sz="1600" b="0" dirty="0" smtClean="0"/>
          </a:p>
          <a:p>
            <a:pPr marL="457200" indent="-457200">
              <a:lnSpc>
                <a:spcPts val="3400"/>
              </a:lnSpc>
              <a:buFont typeface="+mj-lt"/>
              <a:buAutoNum type="arabicPeriod"/>
            </a:pPr>
            <a:r>
              <a:rPr lang="ko-KR" altLang="en-US" sz="1600" b="0" dirty="0" smtClean="0"/>
              <a:t>수동평가 결과</a:t>
            </a:r>
            <a:endParaRPr lang="en-US" altLang="ko-KR" sz="1600" b="0" dirty="0" smtClean="0"/>
          </a:p>
          <a:p>
            <a:pPr marL="457200" indent="-457200">
              <a:lnSpc>
                <a:spcPts val="3400"/>
              </a:lnSpc>
              <a:buFont typeface="+mj-lt"/>
              <a:buAutoNum type="arabicPeriod"/>
            </a:pPr>
            <a:r>
              <a:rPr lang="ko-KR" altLang="en-US" sz="1600" b="0" dirty="0" smtClean="0"/>
              <a:t>평가 페이지 목록</a:t>
            </a:r>
            <a:endParaRPr lang="en-US" altLang="ko-KR" sz="1600" b="0" dirty="0" smtClean="0"/>
          </a:p>
          <a:p>
            <a:pPr marL="457200" indent="-457200">
              <a:lnSpc>
                <a:spcPts val="3400"/>
              </a:lnSpc>
              <a:buFont typeface="+mj-lt"/>
              <a:buAutoNum type="arabicPeriod"/>
            </a:pPr>
            <a:r>
              <a:rPr lang="ko-KR" altLang="en-US" sz="1600" b="0" dirty="0" smtClean="0"/>
              <a:t>평가결과 상세</a:t>
            </a:r>
            <a:endParaRPr lang="en-US" altLang="ko-KR" sz="1600" b="0" dirty="0" smtClean="0"/>
          </a:p>
          <a:p>
            <a:pPr marL="457200" indent="-457200">
              <a:lnSpc>
                <a:spcPts val="3400"/>
              </a:lnSpc>
              <a:buFont typeface="+mj-lt"/>
              <a:buAutoNum type="arabicPeriod"/>
            </a:pPr>
            <a:r>
              <a:rPr lang="ko-KR" altLang="en-US" sz="1600" b="0" dirty="0" err="1" smtClean="0"/>
              <a:t>페이지별</a:t>
            </a:r>
            <a:r>
              <a:rPr lang="ko-KR" altLang="en-US" sz="1600" b="0" dirty="0" smtClean="0"/>
              <a:t> </a:t>
            </a:r>
            <a:r>
              <a:rPr lang="ko-KR" altLang="en-US" sz="1600" b="0" dirty="0" err="1" smtClean="0"/>
              <a:t>콘텐츠</a:t>
            </a:r>
            <a:r>
              <a:rPr lang="ko-KR" altLang="en-US" sz="1600" b="0" dirty="0" smtClean="0"/>
              <a:t> 검사</a:t>
            </a:r>
            <a:endParaRPr lang="ko-KR" alt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105729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err="1" smtClean="0"/>
              <a:t>페이지별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콘텐츠</a:t>
            </a:r>
            <a:r>
              <a:rPr lang="ko-KR" altLang="en-US" dirty="0" smtClean="0"/>
              <a:t> 검사</a:t>
            </a:r>
            <a:endParaRPr lang="ko-KR" altLang="en-US" dirty="0"/>
          </a:p>
        </p:txBody>
      </p:sp>
      <p:sp>
        <p:nvSpPr>
          <p:cNvPr id="1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0" y="8820472"/>
            <a:ext cx="6858000" cy="339020"/>
          </a:xfrm>
        </p:spPr>
        <p:txBody>
          <a:bodyPr/>
          <a:lstStyle/>
          <a:p>
            <a:fld id="{CBD39E0A-20F6-4C46-B868-9894B860982F}" type="slidenum">
              <a:rPr lang="ko-KR" altLang="en-US" smtClean="0"/>
              <a:pPr/>
              <a:t>20</a:t>
            </a:fld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058356"/>
              </p:ext>
            </p:extLst>
          </p:nvPr>
        </p:nvGraphicFramePr>
        <p:xfrm>
          <a:off x="404664" y="2145352"/>
          <a:ext cx="6120680" cy="665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1080120"/>
                <a:gridCol w="936104"/>
                <a:gridCol w="360040"/>
              </a:tblGrid>
              <a:tr h="2088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캡쳐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화면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지표준수 여부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8807">
                <a:tc rowSpan="29">
                  <a:txBody>
                    <a:bodyPr/>
                    <a:lstStyle/>
                    <a:p>
                      <a:pPr algn="l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적절한 대체 텍스트 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alt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유무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수동평가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자막제공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3.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색상에 무관한 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인식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4.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명확한 지시사항 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5.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텍스트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명도대비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6. 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배경음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사용금지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7. 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간의 구분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8.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키보드 사용 보장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9.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초점이동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시각적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논리적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조작 가능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11.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응답 시간 조절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12.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정지 기능 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13.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깜빡임과 번쩍임 사용 제한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14.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반복 영역 건너 뛰기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15.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제목제공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페이지 제목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2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프레임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아이프레임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제목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2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블록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제목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16.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적절한 링크 텍스트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17.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기본 언어 표시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18.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사용자요구에 따른 실행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19. 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선형화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20.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표의 구성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표의 제목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제목과 내용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21.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레이블 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22.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오류 정정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23. 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마크업오류방지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80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24.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웹 애플리케이션 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접근성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준수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51610"/>
              </p:ext>
            </p:extLst>
          </p:nvPr>
        </p:nvGraphicFramePr>
        <p:xfrm>
          <a:off x="404664" y="1475720"/>
          <a:ext cx="6120680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00"/>
                <a:gridCol w="900100"/>
                <a:gridCol w="4320480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번호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점검 페이지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페이지 </a:t>
                      </a:r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URL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제목 1"/>
          <p:cNvSpPr txBox="1">
            <a:spLocks/>
          </p:cNvSpPr>
          <p:nvPr/>
        </p:nvSpPr>
        <p:spPr>
          <a:xfrm>
            <a:off x="296652" y="1115616"/>
            <a:ext cx="6264696" cy="298993"/>
          </a:xfrm>
          <a:prstGeom prst="rect">
            <a:avLst/>
          </a:prstGeom>
        </p:spPr>
        <p:txBody>
          <a:bodyPr anchor="t">
            <a:sp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lnSpc>
                <a:spcPts val="1800"/>
              </a:lnSpc>
              <a:buFontTx/>
              <a:buChar char="-"/>
            </a:pPr>
            <a:r>
              <a:rPr lang="ko-KR" altLang="en-US" sz="1200" b="0" dirty="0" smtClean="0"/>
              <a:t>페이지 화면</a:t>
            </a:r>
            <a:endParaRPr lang="en-US" altLang="ko-KR" sz="900" b="0" dirty="0" smtClean="0"/>
          </a:p>
        </p:txBody>
      </p:sp>
    </p:spTree>
    <p:extLst>
      <p:ext uri="{BB962C8B-B14F-4D97-AF65-F5344CB8AC3E}">
        <p14:creationId xmlns:p14="http://schemas.microsoft.com/office/powerpoint/2010/main" val="7371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0" y="8820472"/>
            <a:ext cx="6858000" cy="339020"/>
          </a:xfrm>
        </p:spPr>
        <p:txBody>
          <a:bodyPr/>
          <a:lstStyle/>
          <a:p>
            <a:fld id="{CBD39E0A-20F6-4C46-B868-9894B860982F}" type="slidenum">
              <a:rPr lang="ko-KR" altLang="en-US" smtClean="0"/>
              <a:pPr/>
              <a:t>21</a:t>
            </a:fld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974872"/>
              </p:ext>
            </p:extLst>
          </p:nvPr>
        </p:nvGraphicFramePr>
        <p:xfrm>
          <a:off x="404664" y="1857256"/>
          <a:ext cx="6120680" cy="6898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1080120"/>
                <a:gridCol w="936104"/>
                <a:gridCol w="360040"/>
              </a:tblGrid>
              <a:tr h="22087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캡쳐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화면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지표준수 여부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20870">
                <a:tc rowSpan="29">
                  <a:txBody>
                    <a:bodyPr/>
                    <a:lstStyle/>
                    <a:p>
                      <a:pPr algn="l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적절한 대체 텍스트 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alt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유무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수동평가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자막제공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3.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색상에 무관한 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인식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4.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명확한 지시사항 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5.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텍스트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명도대비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6. 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배경음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사용금지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7. 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간의 구분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8.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키보드 사용 보장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9.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초점이동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시각적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논리적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10.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조작 가능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11.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응답 시간 조절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12.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정지 기능 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13.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깜빡임과 번쩍임 사용 제한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14.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반복 영역 건너 뛰기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15.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제목제공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페이지 제목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39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프레임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아이프레임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제목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39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블록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제목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16.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적절한 링크 텍스트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17.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기본 언어 표시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18.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사용자요구에 따른 실행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19. 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선형화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20.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표의 구성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표의 제목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제목과 내용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21.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레이블 제공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22.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오류 정정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23. 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마크업오류방지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870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24.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웹 애플리케이션 </a:t>
                      </a: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</a:rPr>
                        <a:t>접근성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</a:rPr>
                        <a:t> 준수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F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740364"/>
              </p:ext>
            </p:extLst>
          </p:nvPr>
        </p:nvGraphicFramePr>
        <p:xfrm>
          <a:off x="404664" y="1187624"/>
          <a:ext cx="6120680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00"/>
                <a:gridCol w="900100"/>
                <a:gridCol w="4320480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번호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점검 페이지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페이지 </a:t>
                      </a:r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URL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제목 1"/>
          <p:cNvSpPr txBox="1">
            <a:spLocks/>
          </p:cNvSpPr>
          <p:nvPr/>
        </p:nvSpPr>
        <p:spPr>
          <a:xfrm>
            <a:off x="296652" y="756000"/>
            <a:ext cx="6264696" cy="298993"/>
          </a:xfrm>
          <a:prstGeom prst="rect">
            <a:avLst/>
          </a:prstGeom>
        </p:spPr>
        <p:txBody>
          <a:bodyPr anchor="t">
            <a:sp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lnSpc>
                <a:spcPts val="1800"/>
              </a:lnSpc>
              <a:buFontTx/>
              <a:buChar char="-"/>
            </a:pPr>
            <a:r>
              <a:rPr lang="ko-KR" altLang="en-US" sz="1200" b="0" dirty="0" smtClean="0"/>
              <a:t>페이지 화면</a:t>
            </a:r>
            <a:endParaRPr lang="en-US" altLang="ko-KR" sz="900" b="0" dirty="0" smtClean="0"/>
          </a:p>
        </p:txBody>
      </p:sp>
    </p:spTree>
    <p:extLst>
      <p:ext uri="{BB962C8B-B14F-4D97-AF65-F5344CB8AC3E}">
        <p14:creationId xmlns:p14="http://schemas.microsoft.com/office/powerpoint/2010/main" val="201898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0" y="8820472"/>
            <a:ext cx="6858000" cy="339020"/>
          </a:xfrm>
        </p:spPr>
        <p:txBody>
          <a:bodyPr/>
          <a:lstStyle/>
          <a:p>
            <a:fld id="{CBD39E0A-20F6-4C46-B868-9894B860982F}" type="slidenum">
              <a:rPr lang="ko-KR" altLang="en-US" smtClean="0"/>
              <a:pPr/>
              <a:t>22</a:t>
            </a:fld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892692"/>
              </p:ext>
            </p:extLst>
          </p:nvPr>
        </p:nvGraphicFramePr>
        <p:xfrm>
          <a:off x="404664" y="2483771"/>
          <a:ext cx="6120680" cy="62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288032"/>
                <a:gridCol w="1584176"/>
              </a:tblGrid>
              <a:tr h="233001">
                <a:tc rowSpan="6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해결방안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8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207872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787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78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787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787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829193"/>
              </p:ext>
            </p:extLst>
          </p:nvPr>
        </p:nvGraphicFramePr>
        <p:xfrm>
          <a:off x="404664" y="1187624"/>
          <a:ext cx="6126765" cy="11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339"/>
                <a:gridCol w="5070426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페이지위치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9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오류항목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오류유형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제목 1"/>
          <p:cNvSpPr txBox="1">
            <a:spLocks/>
          </p:cNvSpPr>
          <p:nvPr/>
        </p:nvSpPr>
        <p:spPr>
          <a:xfrm>
            <a:off x="296652" y="756000"/>
            <a:ext cx="6264696" cy="298993"/>
          </a:xfrm>
          <a:prstGeom prst="rect">
            <a:avLst/>
          </a:prstGeom>
        </p:spPr>
        <p:txBody>
          <a:bodyPr anchor="t">
            <a:sp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lnSpc>
                <a:spcPts val="1800"/>
              </a:lnSpc>
              <a:buFontTx/>
              <a:buChar char="-"/>
            </a:pPr>
            <a:r>
              <a:rPr lang="ko-KR" altLang="en-US" sz="1200" b="0" dirty="0" smtClean="0">
                <a:solidFill>
                  <a:prstClr val="black"/>
                </a:solidFill>
                <a:cs typeface="+mn-cs"/>
              </a:rPr>
              <a:t>오류유형 및 해결방안</a:t>
            </a:r>
            <a:endParaRPr lang="en-US" altLang="ko-KR" sz="900" b="0" dirty="0" smtClean="0"/>
          </a:p>
        </p:txBody>
      </p:sp>
      <p:sp>
        <p:nvSpPr>
          <p:cNvPr id="6" name="Shape 912"/>
          <p:cNvSpPr/>
          <p:nvPr/>
        </p:nvSpPr>
        <p:spPr>
          <a:xfrm>
            <a:off x="108621" y="8100392"/>
            <a:ext cx="792087" cy="79208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l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기획</a:t>
            </a:r>
          </a:p>
        </p:txBody>
      </p:sp>
      <p:sp>
        <p:nvSpPr>
          <p:cNvPr id="7" name="Shape 913"/>
          <p:cNvSpPr/>
          <p:nvPr/>
        </p:nvSpPr>
        <p:spPr>
          <a:xfrm>
            <a:off x="1692796" y="8100392"/>
            <a:ext cx="792087" cy="79208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l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퍼블</a:t>
            </a:r>
          </a:p>
        </p:txBody>
      </p:sp>
      <p:sp>
        <p:nvSpPr>
          <p:cNvPr id="9" name="Shape 914"/>
          <p:cNvSpPr/>
          <p:nvPr/>
        </p:nvSpPr>
        <p:spPr>
          <a:xfrm>
            <a:off x="2492896" y="8100392"/>
            <a:ext cx="792087" cy="792087"/>
          </a:xfrm>
          <a:prstGeom prst="ellipse">
            <a:avLst/>
          </a:prstGeom>
          <a:solidFill>
            <a:srgbClr val="EC5115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l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개발</a:t>
            </a:r>
          </a:p>
        </p:txBody>
      </p:sp>
      <p:sp>
        <p:nvSpPr>
          <p:cNvPr id="11" name="Shape 915"/>
          <p:cNvSpPr/>
          <p:nvPr/>
        </p:nvSpPr>
        <p:spPr>
          <a:xfrm>
            <a:off x="900708" y="8100392"/>
            <a:ext cx="792087" cy="792087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l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디자인</a:t>
            </a:r>
          </a:p>
        </p:txBody>
      </p:sp>
      <p:sp>
        <p:nvSpPr>
          <p:cNvPr id="12" name="Shape 838"/>
          <p:cNvSpPr txBox="1"/>
          <p:nvPr/>
        </p:nvSpPr>
        <p:spPr>
          <a:xfrm>
            <a:off x="538172" y="2843808"/>
            <a:ext cx="216023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1" i="0" u="none" strike="noStrike" cap="none" baseline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①</a:t>
            </a:r>
          </a:p>
        </p:txBody>
      </p:sp>
      <p:sp>
        <p:nvSpPr>
          <p:cNvPr id="14" name="Shape 841"/>
          <p:cNvSpPr/>
          <p:nvPr/>
        </p:nvSpPr>
        <p:spPr>
          <a:xfrm>
            <a:off x="575554" y="2843808"/>
            <a:ext cx="1834826" cy="810398"/>
          </a:xfrm>
          <a:prstGeom prst="rect">
            <a:avLst/>
          </a:prstGeom>
          <a:noFill/>
          <a:ln w="12700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/>
              <a:sym typeface="Arial"/>
            </a:endParaRPr>
          </a:p>
        </p:txBody>
      </p:sp>
      <p:sp>
        <p:nvSpPr>
          <p:cNvPr id="15" name="Shape 847"/>
          <p:cNvSpPr/>
          <p:nvPr/>
        </p:nvSpPr>
        <p:spPr>
          <a:xfrm>
            <a:off x="575553" y="2627784"/>
            <a:ext cx="754707" cy="21602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ko-KR" altLang="en-US" sz="800" b="1" dirty="0" smtClean="0">
                <a:solidFill>
                  <a:schemeClr val="l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오</a:t>
            </a:r>
            <a:r>
              <a:rPr lang="ko-KR" altLang="en-US" sz="800" b="1" dirty="0">
                <a:solidFill>
                  <a:schemeClr val="l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류</a:t>
            </a:r>
            <a:endParaRPr lang="en-US" sz="800" b="1" i="0" u="none" strike="noStrike" cap="none" baseline="0" dirty="0">
              <a:solidFill>
                <a:schemeClr val="lt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/>
              <a:sym typeface="Arial"/>
            </a:endParaRPr>
          </a:p>
        </p:txBody>
      </p:sp>
      <p:cxnSp>
        <p:nvCxnSpPr>
          <p:cNvPr id="16" name="Shape 865"/>
          <p:cNvCxnSpPr/>
          <p:nvPr/>
        </p:nvCxnSpPr>
        <p:spPr>
          <a:xfrm>
            <a:off x="1104265" y="3133650"/>
            <a:ext cx="728488" cy="1217"/>
          </a:xfrm>
          <a:prstGeom prst="straightConnector1">
            <a:avLst/>
          </a:prstGeom>
          <a:noFill/>
          <a:ln w="19050" cap="flat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17" name="Shape 1226"/>
          <p:cNvSpPr/>
          <p:nvPr/>
        </p:nvSpPr>
        <p:spPr>
          <a:xfrm>
            <a:off x="575553" y="3923928"/>
            <a:ext cx="2214686" cy="216023"/>
          </a:xfrm>
          <a:prstGeom prst="wedgeRectCallout">
            <a:avLst>
              <a:gd name="adj1" fmla="val -30431"/>
              <a:gd name="adj2" fmla="val -227436"/>
            </a:avLst>
          </a:prstGeom>
          <a:solidFill>
            <a:srgbClr val="FFFF00">
              <a:alpha val="80000"/>
            </a:srgbClr>
          </a:solidFill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ko-KR" altLang="en-US" sz="1000" dirty="0" smtClean="0">
                <a:solidFill>
                  <a:schemeClr val="dk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해결방안 상세제기</a:t>
            </a:r>
            <a:endParaRPr lang="en-US" sz="1000" b="0" i="0" u="none" strike="noStrike" cap="none" baseline="0" dirty="0">
              <a:solidFill>
                <a:schemeClr val="dk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43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404664" y="2483768"/>
            <a:ext cx="6118799" cy="425156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160998"/>
              </p:ext>
            </p:extLst>
          </p:nvPr>
        </p:nvGraphicFramePr>
        <p:xfrm>
          <a:off x="404664" y="1187624"/>
          <a:ext cx="6126765" cy="11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339"/>
                <a:gridCol w="5070426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페이지위치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9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오류항목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오류유형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제목 1"/>
          <p:cNvSpPr txBox="1">
            <a:spLocks/>
          </p:cNvSpPr>
          <p:nvPr/>
        </p:nvSpPr>
        <p:spPr>
          <a:xfrm>
            <a:off x="296652" y="756000"/>
            <a:ext cx="6264696" cy="298993"/>
          </a:xfrm>
          <a:prstGeom prst="rect">
            <a:avLst/>
          </a:prstGeom>
        </p:spPr>
        <p:txBody>
          <a:bodyPr anchor="t">
            <a:sp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lnSpc>
                <a:spcPts val="1800"/>
              </a:lnSpc>
              <a:buFontTx/>
              <a:buChar char="-"/>
            </a:pPr>
            <a:r>
              <a:rPr lang="ko-KR" altLang="en-US" sz="1200" b="0" dirty="0" smtClean="0">
                <a:solidFill>
                  <a:prstClr val="black"/>
                </a:solidFill>
                <a:cs typeface="+mn-cs"/>
              </a:rPr>
              <a:t>오류유형 및 해결방안</a:t>
            </a:r>
            <a:endParaRPr lang="en-US" altLang="ko-KR" sz="900" b="0" dirty="0" smtClean="0"/>
          </a:p>
        </p:txBody>
      </p:sp>
      <p:sp>
        <p:nvSpPr>
          <p:cNvPr id="18" name="직사각형 17"/>
          <p:cNvSpPr/>
          <p:nvPr/>
        </p:nvSpPr>
        <p:spPr>
          <a:xfrm>
            <a:off x="404664" y="6891454"/>
            <a:ext cx="6118799" cy="18753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Shape 912"/>
          <p:cNvSpPr/>
          <p:nvPr/>
        </p:nvSpPr>
        <p:spPr>
          <a:xfrm>
            <a:off x="3477589" y="2339751"/>
            <a:ext cx="792087" cy="79208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 dirty="0" err="1">
                <a:solidFill>
                  <a:schemeClr val="l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기획</a:t>
            </a:r>
            <a:endParaRPr lang="en-US" sz="1400" b="1" i="0" u="none" strike="noStrike" cap="none" baseline="0" dirty="0">
              <a:solidFill>
                <a:schemeClr val="lt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/>
              <a:sym typeface="Arial"/>
            </a:endParaRPr>
          </a:p>
        </p:txBody>
      </p:sp>
      <p:sp>
        <p:nvSpPr>
          <p:cNvPr id="20" name="Shape 913"/>
          <p:cNvSpPr/>
          <p:nvPr/>
        </p:nvSpPr>
        <p:spPr>
          <a:xfrm>
            <a:off x="5061764" y="2339751"/>
            <a:ext cx="792087" cy="79208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 dirty="0" err="1">
                <a:solidFill>
                  <a:schemeClr val="l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퍼블</a:t>
            </a:r>
            <a:endParaRPr lang="en-US" sz="1400" b="1" i="0" u="none" strike="noStrike" cap="none" baseline="0" dirty="0">
              <a:solidFill>
                <a:schemeClr val="lt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/>
              <a:sym typeface="Arial"/>
            </a:endParaRPr>
          </a:p>
        </p:txBody>
      </p:sp>
      <p:sp>
        <p:nvSpPr>
          <p:cNvPr id="21" name="Shape 914"/>
          <p:cNvSpPr/>
          <p:nvPr/>
        </p:nvSpPr>
        <p:spPr>
          <a:xfrm>
            <a:off x="5861864" y="2339751"/>
            <a:ext cx="792087" cy="792087"/>
          </a:xfrm>
          <a:prstGeom prst="ellipse">
            <a:avLst/>
          </a:prstGeom>
          <a:solidFill>
            <a:srgbClr val="EC5115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 dirty="0" err="1">
                <a:solidFill>
                  <a:schemeClr val="l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개발</a:t>
            </a:r>
            <a:endParaRPr lang="en-US" sz="1400" b="1" i="0" u="none" strike="noStrike" cap="none" baseline="0" dirty="0">
              <a:solidFill>
                <a:schemeClr val="lt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/>
              <a:sym typeface="Arial"/>
            </a:endParaRPr>
          </a:p>
        </p:txBody>
      </p:sp>
      <p:sp>
        <p:nvSpPr>
          <p:cNvPr id="22" name="Shape 915"/>
          <p:cNvSpPr/>
          <p:nvPr/>
        </p:nvSpPr>
        <p:spPr>
          <a:xfrm>
            <a:off x="4269676" y="2339751"/>
            <a:ext cx="792087" cy="792087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 dirty="0" err="1">
                <a:solidFill>
                  <a:schemeClr val="l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디자인</a:t>
            </a:r>
            <a:endParaRPr lang="en-US" sz="1400" b="1" i="0" u="none" strike="noStrike" cap="none" baseline="0" dirty="0">
              <a:solidFill>
                <a:schemeClr val="lt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/>
              <a:sym typeface="Arial"/>
            </a:endParaRPr>
          </a:p>
        </p:txBody>
      </p:sp>
      <p:sp>
        <p:nvSpPr>
          <p:cNvPr id="23" name="Shape 838"/>
          <p:cNvSpPr txBox="1"/>
          <p:nvPr/>
        </p:nvSpPr>
        <p:spPr>
          <a:xfrm>
            <a:off x="538172" y="2843808"/>
            <a:ext cx="216023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1" i="0" u="none" strike="noStrike" cap="none" baseline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①</a:t>
            </a:r>
          </a:p>
        </p:txBody>
      </p:sp>
      <p:sp>
        <p:nvSpPr>
          <p:cNvPr id="24" name="Shape 841"/>
          <p:cNvSpPr/>
          <p:nvPr/>
        </p:nvSpPr>
        <p:spPr>
          <a:xfrm>
            <a:off x="575554" y="2843808"/>
            <a:ext cx="1834826" cy="810398"/>
          </a:xfrm>
          <a:prstGeom prst="rect">
            <a:avLst/>
          </a:prstGeom>
          <a:noFill/>
          <a:ln w="12700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847"/>
          <p:cNvSpPr/>
          <p:nvPr/>
        </p:nvSpPr>
        <p:spPr>
          <a:xfrm>
            <a:off x="413336" y="6902605"/>
            <a:ext cx="1269560" cy="2160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ko-KR" altLang="en-US" sz="1000" b="1" i="0" u="none" strike="noStrike" cap="none" baseline="0" dirty="0" smtClean="0">
                <a:solidFill>
                  <a:schemeClr val="l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해결방안</a:t>
            </a:r>
            <a:endParaRPr lang="en-US" sz="1000" b="1" i="0" u="none" strike="noStrike" cap="none" baseline="0" dirty="0">
              <a:solidFill>
                <a:schemeClr val="lt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/>
              <a:sym typeface="Arial"/>
            </a:endParaRPr>
          </a:p>
        </p:txBody>
      </p:sp>
      <p:cxnSp>
        <p:nvCxnSpPr>
          <p:cNvPr id="26" name="Shape 865"/>
          <p:cNvCxnSpPr/>
          <p:nvPr/>
        </p:nvCxnSpPr>
        <p:spPr>
          <a:xfrm>
            <a:off x="1104265" y="3133650"/>
            <a:ext cx="728488" cy="1217"/>
          </a:xfrm>
          <a:prstGeom prst="straightConnector1">
            <a:avLst/>
          </a:prstGeom>
          <a:noFill/>
          <a:ln w="19050" cap="flat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27" name="Shape 1226"/>
          <p:cNvSpPr/>
          <p:nvPr/>
        </p:nvSpPr>
        <p:spPr>
          <a:xfrm>
            <a:off x="575553" y="3923928"/>
            <a:ext cx="2214686" cy="216023"/>
          </a:xfrm>
          <a:prstGeom prst="wedgeRectCallout">
            <a:avLst>
              <a:gd name="adj1" fmla="val -30431"/>
              <a:gd name="adj2" fmla="val -227436"/>
            </a:avLst>
          </a:prstGeom>
          <a:solidFill>
            <a:srgbClr val="FFFF00">
              <a:alpha val="80000"/>
            </a:srgbClr>
          </a:solidFill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ko-KR" altLang="en-US" sz="1000" dirty="0" smtClean="0">
                <a:solidFill>
                  <a:schemeClr val="dk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해결방안 상세제기</a:t>
            </a:r>
            <a:endParaRPr lang="en-US" sz="1000" b="0" i="0" u="none" strike="noStrike" cap="none" baseline="0" dirty="0">
              <a:solidFill>
                <a:schemeClr val="dk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619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404664" y="2483768"/>
            <a:ext cx="6118799" cy="425156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33" y="3923928"/>
            <a:ext cx="4519161" cy="2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55956"/>
              </p:ext>
            </p:extLst>
          </p:nvPr>
        </p:nvGraphicFramePr>
        <p:xfrm>
          <a:off x="404664" y="1187624"/>
          <a:ext cx="6126765" cy="11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339"/>
                <a:gridCol w="5070426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페이지위치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9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오류항목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오류유형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제목 1"/>
          <p:cNvSpPr txBox="1">
            <a:spLocks/>
          </p:cNvSpPr>
          <p:nvPr/>
        </p:nvSpPr>
        <p:spPr>
          <a:xfrm>
            <a:off x="296652" y="756000"/>
            <a:ext cx="6264696" cy="298993"/>
          </a:xfrm>
          <a:prstGeom prst="rect">
            <a:avLst/>
          </a:prstGeom>
        </p:spPr>
        <p:txBody>
          <a:bodyPr anchor="t">
            <a:sp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lnSpc>
                <a:spcPts val="1800"/>
              </a:lnSpc>
              <a:buFontTx/>
              <a:buChar char="-"/>
            </a:pPr>
            <a:r>
              <a:rPr lang="ko-KR" altLang="en-US" sz="1200" b="0" dirty="0" smtClean="0">
                <a:solidFill>
                  <a:prstClr val="black"/>
                </a:solidFill>
                <a:cs typeface="+mn-cs"/>
              </a:rPr>
              <a:t>오류유형 및 해결방안</a:t>
            </a:r>
            <a:endParaRPr lang="en-US" altLang="ko-KR" sz="900" b="0" dirty="0" smtClean="0"/>
          </a:p>
        </p:txBody>
      </p:sp>
      <p:sp>
        <p:nvSpPr>
          <p:cNvPr id="18" name="직사각형 17"/>
          <p:cNvSpPr/>
          <p:nvPr/>
        </p:nvSpPr>
        <p:spPr>
          <a:xfrm>
            <a:off x="404664" y="6891454"/>
            <a:ext cx="6118799" cy="18753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Shape 912"/>
          <p:cNvSpPr/>
          <p:nvPr/>
        </p:nvSpPr>
        <p:spPr>
          <a:xfrm>
            <a:off x="3477589" y="2339751"/>
            <a:ext cx="792087" cy="79208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 dirty="0" err="1">
                <a:solidFill>
                  <a:schemeClr val="l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기획</a:t>
            </a:r>
            <a:endParaRPr lang="en-US" sz="1400" b="1" i="0" u="none" strike="noStrike" cap="none" baseline="0" dirty="0">
              <a:solidFill>
                <a:schemeClr val="lt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/>
              <a:sym typeface="Arial"/>
            </a:endParaRPr>
          </a:p>
        </p:txBody>
      </p:sp>
      <p:sp>
        <p:nvSpPr>
          <p:cNvPr id="20" name="Shape 913"/>
          <p:cNvSpPr/>
          <p:nvPr/>
        </p:nvSpPr>
        <p:spPr>
          <a:xfrm>
            <a:off x="5061764" y="2339751"/>
            <a:ext cx="792087" cy="79208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 dirty="0" err="1">
                <a:solidFill>
                  <a:schemeClr val="l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퍼블</a:t>
            </a:r>
            <a:endParaRPr lang="en-US" sz="1400" b="1" i="0" u="none" strike="noStrike" cap="none" baseline="0" dirty="0">
              <a:solidFill>
                <a:schemeClr val="lt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/>
              <a:sym typeface="Arial"/>
            </a:endParaRPr>
          </a:p>
        </p:txBody>
      </p:sp>
      <p:sp>
        <p:nvSpPr>
          <p:cNvPr id="21" name="Shape 914"/>
          <p:cNvSpPr/>
          <p:nvPr/>
        </p:nvSpPr>
        <p:spPr>
          <a:xfrm>
            <a:off x="5861864" y="2339751"/>
            <a:ext cx="792087" cy="792087"/>
          </a:xfrm>
          <a:prstGeom prst="ellipse">
            <a:avLst/>
          </a:prstGeom>
          <a:solidFill>
            <a:srgbClr val="EC5115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 dirty="0" err="1">
                <a:solidFill>
                  <a:schemeClr val="l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개발</a:t>
            </a:r>
            <a:endParaRPr lang="en-US" sz="1400" b="1" i="0" u="none" strike="noStrike" cap="none" baseline="0" dirty="0">
              <a:solidFill>
                <a:schemeClr val="lt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/>
              <a:sym typeface="Arial"/>
            </a:endParaRPr>
          </a:p>
        </p:txBody>
      </p:sp>
      <p:sp>
        <p:nvSpPr>
          <p:cNvPr id="22" name="Shape 915"/>
          <p:cNvSpPr/>
          <p:nvPr/>
        </p:nvSpPr>
        <p:spPr>
          <a:xfrm>
            <a:off x="4269676" y="2339751"/>
            <a:ext cx="792087" cy="792087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 dirty="0" err="1">
                <a:solidFill>
                  <a:schemeClr val="l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디자인</a:t>
            </a:r>
            <a:endParaRPr lang="en-US" sz="1400" b="1" i="0" u="none" strike="noStrike" cap="none" baseline="0" dirty="0">
              <a:solidFill>
                <a:schemeClr val="lt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/>
              <a:sym typeface="Arial"/>
            </a:endParaRPr>
          </a:p>
        </p:txBody>
      </p:sp>
      <p:sp>
        <p:nvSpPr>
          <p:cNvPr id="23" name="Shape 838"/>
          <p:cNvSpPr txBox="1"/>
          <p:nvPr/>
        </p:nvSpPr>
        <p:spPr>
          <a:xfrm>
            <a:off x="538172" y="2843808"/>
            <a:ext cx="216023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1" i="0" u="none" strike="noStrike" cap="none" baseline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①</a:t>
            </a:r>
          </a:p>
        </p:txBody>
      </p:sp>
      <p:sp>
        <p:nvSpPr>
          <p:cNvPr id="24" name="Shape 841"/>
          <p:cNvSpPr/>
          <p:nvPr/>
        </p:nvSpPr>
        <p:spPr>
          <a:xfrm>
            <a:off x="575554" y="2843808"/>
            <a:ext cx="1834826" cy="810398"/>
          </a:xfrm>
          <a:prstGeom prst="rect">
            <a:avLst/>
          </a:prstGeom>
          <a:noFill/>
          <a:ln w="12700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847"/>
          <p:cNvSpPr/>
          <p:nvPr/>
        </p:nvSpPr>
        <p:spPr>
          <a:xfrm>
            <a:off x="413336" y="6902605"/>
            <a:ext cx="1269560" cy="2160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ko-KR" altLang="en-US" sz="1000" b="1" i="0" u="none" strike="noStrike" cap="none" baseline="0" dirty="0" smtClean="0">
                <a:solidFill>
                  <a:schemeClr val="l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해결방안</a:t>
            </a:r>
            <a:endParaRPr lang="en-US" sz="1000" b="1" i="0" u="none" strike="noStrike" cap="none" baseline="0" dirty="0">
              <a:solidFill>
                <a:schemeClr val="lt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/>
              <a:sym typeface="Arial"/>
            </a:endParaRPr>
          </a:p>
        </p:txBody>
      </p:sp>
      <p:cxnSp>
        <p:nvCxnSpPr>
          <p:cNvPr id="26" name="Shape 865"/>
          <p:cNvCxnSpPr/>
          <p:nvPr/>
        </p:nvCxnSpPr>
        <p:spPr>
          <a:xfrm>
            <a:off x="1104265" y="3133650"/>
            <a:ext cx="728488" cy="1217"/>
          </a:xfrm>
          <a:prstGeom prst="straightConnector1">
            <a:avLst/>
          </a:prstGeom>
          <a:noFill/>
          <a:ln w="19050" cap="flat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27" name="Shape 1226"/>
          <p:cNvSpPr/>
          <p:nvPr/>
        </p:nvSpPr>
        <p:spPr>
          <a:xfrm>
            <a:off x="575553" y="3923928"/>
            <a:ext cx="2214686" cy="216023"/>
          </a:xfrm>
          <a:prstGeom prst="wedgeRectCallout">
            <a:avLst>
              <a:gd name="adj1" fmla="val -30431"/>
              <a:gd name="adj2" fmla="val -227436"/>
            </a:avLst>
          </a:prstGeom>
          <a:solidFill>
            <a:srgbClr val="FFFF00">
              <a:alpha val="80000"/>
            </a:srgbClr>
          </a:solidFill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ko-KR" altLang="en-US" sz="1000" dirty="0" smtClean="0">
                <a:solidFill>
                  <a:schemeClr val="dk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/>
                <a:sym typeface="Arial"/>
              </a:rPr>
              <a:t>해결방안 상세제기</a:t>
            </a:r>
            <a:endParaRPr lang="en-US" sz="1000" b="0" i="0" u="none" strike="noStrike" cap="none" baseline="0" dirty="0">
              <a:solidFill>
                <a:schemeClr val="dk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562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KWACG 2.0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1689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평가개요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0" y="8697476"/>
            <a:ext cx="6858000" cy="339020"/>
          </a:xfrm>
        </p:spPr>
        <p:txBody>
          <a:bodyPr/>
          <a:lstStyle/>
          <a:p>
            <a:fld id="{CBD39E0A-20F6-4C46-B868-9894B860982F}" type="slidenum">
              <a:rPr lang="ko-KR" altLang="en-US" smtClean="0"/>
              <a:pPr/>
              <a:t>4</a:t>
            </a:fld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149705"/>
              </p:ext>
            </p:extLst>
          </p:nvPr>
        </p:nvGraphicFramePr>
        <p:xfrm>
          <a:off x="404664" y="1259632"/>
          <a:ext cx="6120680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4824536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평가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사이트명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프로젝트명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(http://www.projectName.co.kr)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평가기간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년 월 일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월 일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평가방식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샘플 페이지 검사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(20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평가기준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KWCAG 2.0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기준브라우저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Internet Explorer 8, Firefox, Chrome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자동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수동 평가도구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K-WAH4.4, WAI2012(Web Accessibility Toolbar), </a:t>
                      </a:r>
                      <a:r>
                        <a:rPr lang="en-US" altLang="ko-KR" sz="900" b="0" dirty="0" err="1" smtClean="0">
                          <a:solidFill>
                            <a:schemeClr val="tx1"/>
                          </a:solidFill>
                        </a:rPr>
                        <a:t>openWax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제목 3"/>
          <p:cNvSpPr txBox="1">
            <a:spLocks/>
          </p:cNvSpPr>
          <p:nvPr/>
        </p:nvSpPr>
        <p:spPr>
          <a:xfrm>
            <a:off x="296652" y="3246106"/>
            <a:ext cx="6264696" cy="43204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 smtClean="0"/>
              <a:t>2. </a:t>
            </a:r>
            <a:r>
              <a:rPr lang="ko-KR" altLang="en-US" dirty="0" smtClean="0"/>
              <a:t>평가총평</a:t>
            </a:r>
            <a:endParaRPr lang="ko-KR" alt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773409"/>
              </p:ext>
            </p:extLst>
          </p:nvPr>
        </p:nvGraphicFramePr>
        <p:xfrm>
          <a:off x="404664" y="3750162"/>
          <a:ext cx="6120680" cy="2982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4824536"/>
              </a:tblGrid>
              <a:tr h="348039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[1]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인식의 용이성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대체 텍스트 제공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색상에 무관한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인식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텍스트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명도 대비 항목에 항목에 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지침 준수 함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[2]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운용의 용이성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키보드 사용 보장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초점 이동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정지 기능 제공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반복 영역 건너 뛰기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 제공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적절한 링크 텍스트 텍스트 항목에 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지침 준수 함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[3]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이해의 용이성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언어 표시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사용자 사용자 요구에 요구에 따른 실행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선형화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표의 구성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레이블 제공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오류 정정 항목에 항목에 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지침 준수 함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[4]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견고성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업 오류 방지 항목에 항목에 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지침 준수함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039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평가 의견 종합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03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본 사이트는 자동평가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수동 평가 결과 통과 하였으며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웹접근성을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제공하는데 문제가 없을 것으로 판단됩니다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대부분의 지침 항목을 잘 개선해 주셨으며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특히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운영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경우 대체텍스트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명도대비 항목에 관련된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콘텐츠들을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접근성에 준수하도록 개선하셔야 합니다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이 외에도 외부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키보드 사용 보장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선형화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초점 이동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제목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오류정정 등의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사용성이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중요한 지침에 오류가 발생하지 않도록 추후에도 모니터링 하셔서 개선 여부를 확인해주셔야 합니다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algn="l" latinLnBrk="1"/>
                      <a:r>
                        <a:rPr lang="ko-KR" altLang="en-US" sz="900" b="1" dirty="0" err="1" smtClean="0">
                          <a:solidFill>
                            <a:schemeClr val="tx1"/>
                          </a:solidFill>
                        </a:rPr>
                        <a:t>프로젝트명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은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운영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제작 시 발생할 수 있는 오류들을 미연에 방지할 수 있도록 운영가이드를 숙지하시고 모니터링을 통해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웹접근성을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준수한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콘텐츠를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제공하여 현 수준을 잘 유지할 수 있도록 계속적인 노력을 기울여주시기 바랍니다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제목 3"/>
          <p:cNvSpPr txBox="1">
            <a:spLocks/>
          </p:cNvSpPr>
          <p:nvPr/>
        </p:nvSpPr>
        <p:spPr>
          <a:xfrm>
            <a:off x="296652" y="7020368"/>
            <a:ext cx="6264696" cy="43204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 smtClean="0"/>
              <a:t>3. </a:t>
            </a:r>
            <a:r>
              <a:rPr lang="ko-KR" altLang="en-US" dirty="0" smtClean="0"/>
              <a:t>자동 점검 결과</a:t>
            </a:r>
            <a:endParaRPr lang="ko-KR" alt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889423"/>
              </p:ext>
            </p:extLst>
          </p:nvPr>
        </p:nvGraphicFramePr>
        <p:xfrm>
          <a:off x="404664" y="7524424"/>
          <a:ext cx="6120681" cy="8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227"/>
                <a:gridCol w="2040227"/>
                <a:gridCol w="2040227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자동 점검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점수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결과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http://accessibility.kr/nia/check.php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ko-KR" altLang="en-US" sz="9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solidFill>
                            <a:srgbClr val="7030A0"/>
                          </a:solidFill>
                        </a:rPr>
                        <a:t>준수</a:t>
                      </a:r>
                      <a:endParaRPr lang="ko-KR" altLang="en-US" sz="9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K-WAH4.4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ko-KR" altLang="en-US" sz="9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solidFill>
                            <a:srgbClr val="7030A0"/>
                          </a:solidFill>
                        </a:rPr>
                        <a:t>준수</a:t>
                      </a:r>
                      <a:endParaRPr lang="ko-KR" altLang="en-US" sz="9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32656" y="8388424"/>
            <a:ext cx="615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※ </a:t>
            </a:r>
            <a:r>
              <a:rPr lang="ko-KR" altLang="en-US" sz="900" dirty="0" smtClean="0"/>
              <a:t>자동 점검 보고서 자료는 별첨으로 첨부된 자동평가 보고서 참고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133571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수동 평가 결과 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339966"/>
                </a:solidFill>
              </a:rPr>
              <a:t>준수</a:t>
            </a:r>
            <a:endParaRPr lang="ko-KR" altLang="en-US" dirty="0">
              <a:solidFill>
                <a:srgbClr val="339966"/>
              </a:solidFill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9E0A-20F6-4C46-B868-9894B860982F}" type="slidenum">
              <a:rPr lang="ko-KR" altLang="en-US" smtClean="0"/>
              <a:pPr/>
              <a:t>5</a:t>
            </a:fld>
            <a:endParaRPr lang="ko-KR" alt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296652" y="1115616"/>
            <a:ext cx="6264696" cy="1015663"/>
          </a:xfrm>
          <a:prstGeom prst="rect">
            <a:avLst/>
          </a:prstGeom>
        </p:spPr>
        <p:txBody>
          <a:bodyPr anchor="t">
            <a:sp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1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lnSpc>
                <a:spcPts val="1800"/>
              </a:lnSpc>
              <a:buFontTx/>
              <a:buChar char="-"/>
            </a:pPr>
            <a:r>
              <a:rPr lang="en-US" altLang="ko-KR" sz="1200" b="0" dirty="0" smtClean="0"/>
              <a:t>21</a:t>
            </a:r>
            <a:r>
              <a:rPr lang="ko-KR" altLang="en-US" sz="1200" b="0" dirty="0" smtClean="0"/>
              <a:t>개 중 </a:t>
            </a:r>
            <a:r>
              <a:rPr lang="en-US" altLang="ko-KR" sz="1200" b="0" dirty="0" smtClean="0"/>
              <a:t>21</a:t>
            </a:r>
            <a:r>
              <a:rPr lang="ko-KR" altLang="en-US" sz="1200" b="0" dirty="0" smtClean="0"/>
              <a:t>개 항목 준수</a:t>
            </a:r>
            <a:r>
              <a:rPr lang="en-US" altLang="ko-KR" sz="1200" b="0" dirty="0" smtClean="0"/>
              <a:t>(3</a:t>
            </a:r>
            <a:r>
              <a:rPr lang="ko-KR" altLang="en-US" sz="1200" b="0" dirty="0" smtClean="0"/>
              <a:t>개 항목 해당 사항 없음</a:t>
            </a:r>
            <a:r>
              <a:rPr lang="en-US" altLang="ko-KR" sz="1200" b="0" dirty="0" smtClean="0"/>
              <a:t>)</a:t>
            </a:r>
            <a:br>
              <a:rPr lang="en-US" altLang="ko-KR" sz="1200" b="0" dirty="0" smtClean="0"/>
            </a:br>
            <a:r>
              <a:rPr lang="en-US" altLang="ko-KR" sz="1000" dirty="0" smtClean="0"/>
              <a:t>※ 27</a:t>
            </a:r>
            <a:r>
              <a:rPr lang="ko-KR" altLang="en-US" sz="1000" dirty="0" smtClean="0"/>
              <a:t>개 심사 항목을 모두 준수한 경우 전문가 심사 통과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※ </a:t>
            </a:r>
            <a:r>
              <a:rPr lang="ko-KR" altLang="en-US" sz="1000" dirty="0" smtClean="0">
                <a:solidFill>
                  <a:srgbClr val="C00000"/>
                </a:solidFill>
              </a:rPr>
              <a:t>각 항목 </a:t>
            </a:r>
            <a:r>
              <a:rPr lang="en-US" altLang="ko-KR" sz="1000" dirty="0" smtClean="0">
                <a:solidFill>
                  <a:srgbClr val="C00000"/>
                </a:solidFill>
              </a:rPr>
              <a:t>95% </a:t>
            </a:r>
            <a:r>
              <a:rPr lang="ko-KR" altLang="en-US" sz="1000" dirty="0" smtClean="0">
                <a:solidFill>
                  <a:srgbClr val="C00000"/>
                </a:solidFill>
              </a:rPr>
              <a:t>이상 </a:t>
            </a:r>
            <a:r>
              <a:rPr lang="ko-KR" altLang="en-US" sz="1000" dirty="0" smtClean="0"/>
              <a:t>준수 시 합격</a:t>
            </a:r>
            <a:r>
              <a:rPr lang="en-US" altLang="ko-KR" sz="1000" b="0" dirty="0" smtClean="0"/>
              <a:t/>
            </a:r>
            <a:br>
              <a:rPr lang="en-US" altLang="ko-KR" sz="1000" b="0" dirty="0" smtClean="0"/>
            </a:br>
            <a:r>
              <a:rPr lang="en-US" altLang="ko-KR" sz="900" b="0" dirty="0" smtClean="0"/>
              <a:t>   </a:t>
            </a:r>
            <a:r>
              <a:rPr lang="ko-KR" altLang="en-US" sz="900" b="0" dirty="0" smtClean="0"/>
              <a:t>→ 평가 샘플페이지 중 준수한 페이지 수 </a:t>
            </a:r>
            <a:r>
              <a:rPr lang="en-US" altLang="ko-KR" sz="900" b="0" dirty="0" smtClean="0"/>
              <a:t>/ </a:t>
            </a:r>
            <a:r>
              <a:rPr lang="ko-KR" altLang="en-US" sz="900" b="0" dirty="0" smtClean="0"/>
              <a:t>평가샘플 페이지 수 </a:t>
            </a:r>
            <a:r>
              <a:rPr lang="en-US" altLang="ko-KR" sz="900" b="0" dirty="0" smtClean="0"/>
              <a:t>* 100 </a:t>
            </a:r>
            <a:r>
              <a:rPr lang="ko-KR" altLang="en-US" sz="900" b="0" dirty="0" smtClean="0"/>
              <a:t>기준 </a:t>
            </a:r>
            <a:r>
              <a:rPr lang="en-US" altLang="ko-KR" sz="900" b="0" dirty="0" smtClean="0"/>
              <a:t>= 95%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710613"/>
              </p:ext>
            </p:extLst>
          </p:nvPr>
        </p:nvGraphicFramePr>
        <p:xfrm>
          <a:off x="404664" y="2123728"/>
          <a:ext cx="6120680" cy="669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304256"/>
                <a:gridCol w="1512168"/>
              </a:tblGrid>
              <a:tr h="249477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평가항목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항목평균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13306">
                <a:tc row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대체 텍스트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alt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유무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수동평가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자막제공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해당없음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색상에 무관한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인식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명확한 지시사항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텍스트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명도대비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배경음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사용금지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키보드 사용 보장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row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초점이동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시각적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논리적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응답 시간 조절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해당없음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정지 기능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깜빡임과 번쩍임 사용 제한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해당없음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반복 영역 건너 뛰기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rowSpan="3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프레임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아이프레임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블록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링크 텍스트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기본 언어 표시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사용자요구에 따른 실행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선형화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row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표의 구성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표의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제목과 내용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레이블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오류 정정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마크업오류방지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0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웹 애플리케이션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준수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5967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총평균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87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평가 페이지 목록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986185"/>
              </p:ext>
            </p:extLst>
          </p:nvPr>
        </p:nvGraphicFramePr>
        <p:xfrm>
          <a:off x="404664" y="1259633"/>
          <a:ext cx="612034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/>
                <a:gridCol w="3060000"/>
              </a:tblGrid>
              <a:tr h="415386">
                <a:tc rowSpan="3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ko-KR" altLang="en-US" sz="900" b="0" smtClean="0">
                          <a:solidFill>
                            <a:schemeClr val="tx1"/>
                          </a:solidFill>
                        </a:rPr>
                        <a:t>샘플페이지 </a:t>
                      </a:r>
                      <a:r>
                        <a:rPr lang="en-US" altLang="ko-KR" sz="900" b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92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페이지경로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2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URL]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742689"/>
              </p:ext>
            </p:extLst>
          </p:nvPr>
        </p:nvGraphicFramePr>
        <p:xfrm>
          <a:off x="404664" y="3139465"/>
          <a:ext cx="612034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/>
                <a:gridCol w="3060000"/>
              </a:tblGrid>
              <a:tr h="415386">
                <a:tc rowSpan="3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샘플페이지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92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페이지경로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2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URL]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328575"/>
              </p:ext>
            </p:extLst>
          </p:nvPr>
        </p:nvGraphicFramePr>
        <p:xfrm>
          <a:off x="404664" y="5016823"/>
          <a:ext cx="612034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/>
                <a:gridCol w="3060000"/>
              </a:tblGrid>
              <a:tr h="415386">
                <a:tc rowSpan="3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샘플페이지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92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페이지경로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2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URL]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952703"/>
              </p:ext>
            </p:extLst>
          </p:nvPr>
        </p:nvGraphicFramePr>
        <p:xfrm>
          <a:off x="404664" y="6894547"/>
          <a:ext cx="612034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/>
                <a:gridCol w="3060000"/>
              </a:tblGrid>
              <a:tr h="415386">
                <a:tc rowSpan="3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샘플페이지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92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페이지경로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2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URL]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0" y="8820472"/>
            <a:ext cx="6858000" cy="339020"/>
          </a:xfrm>
        </p:spPr>
        <p:txBody>
          <a:bodyPr/>
          <a:lstStyle/>
          <a:p>
            <a:fld id="{CBD39E0A-20F6-4C46-B868-9894B860982F}" type="slidenum">
              <a:rPr lang="ko-KR" altLang="en-US" smtClean="0"/>
              <a:pPr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081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평가 페이지 목록</a:t>
            </a:r>
            <a:endParaRPr lang="ko-KR" altLang="en-US" dirty="0"/>
          </a:p>
        </p:txBody>
      </p:sp>
      <p:sp>
        <p:nvSpPr>
          <p:cNvPr id="1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0" y="8820472"/>
            <a:ext cx="6858000" cy="339020"/>
          </a:xfrm>
        </p:spPr>
        <p:txBody>
          <a:bodyPr/>
          <a:lstStyle/>
          <a:p>
            <a:fld id="{CBD39E0A-20F6-4C46-B868-9894B860982F}" type="slidenum">
              <a:rPr lang="ko-KR" altLang="en-US" smtClean="0"/>
              <a:pPr/>
              <a:t>7</a:t>
            </a:fld>
            <a:endParaRPr lang="ko-KR" alt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675739"/>
              </p:ext>
            </p:extLst>
          </p:nvPr>
        </p:nvGraphicFramePr>
        <p:xfrm>
          <a:off x="404664" y="1260000"/>
          <a:ext cx="6120680" cy="74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2592288"/>
                <a:gridCol w="3024336"/>
              </a:tblGrid>
              <a:tr h="2883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위치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3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33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평가결과</a:t>
            </a:r>
            <a:r>
              <a:rPr lang="en-US" altLang="ko-KR" dirty="0" smtClean="0"/>
              <a:t> </a:t>
            </a:r>
            <a:r>
              <a:rPr lang="ko-KR" altLang="en-US" dirty="0" smtClean="0"/>
              <a:t>상세 </a:t>
            </a:r>
            <a:r>
              <a:rPr lang="en-US" altLang="ko-KR" dirty="0" smtClean="0"/>
              <a:t>(1p ~ 10p)</a:t>
            </a:r>
            <a:endParaRPr lang="ko-KR" altLang="en-US" dirty="0"/>
          </a:p>
        </p:txBody>
      </p:sp>
      <p:sp>
        <p:nvSpPr>
          <p:cNvPr id="1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0" y="8820472"/>
            <a:ext cx="6858000" cy="339020"/>
          </a:xfrm>
        </p:spPr>
        <p:txBody>
          <a:bodyPr/>
          <a:lstStyle/>
          <a:p>
            <a:fld id="{CBD39E0A-20F6-4C46-B868-9894B860982F}" type="slidenum">
              <a:rPr lang="ko-KR" altLang="en-US" smtClean="0"/>
              <a:pPr/>
              <a:t>8</a:t>
            </a:fld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449710"/>
              </p:ext>
            </p:extLst>
          </p:nvPr>
        </p:nvGraphicFramePr>
        <p:xfrm>
          <a:off x="404664" y="1260001"/>
          <a:ext cx="6120680" cy="7350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64096"/>
                <a:gridCol w="410446"/>
                <a:gridCol w="410445"/>
                <a:gridCol w="410446"/>
                <a:gridCol w="410445"/>
                <a:gridCol w="410446"/>
                <a:gridCol w="410446"/>
                <a:gridCol w="410445"/>
                <a:gridCol w="410446"/>
                <a:gridCol w="410445"/>
                <a:gridCol w="410446"/>
              </a:tblGrid>
              <a:tr h="254587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54587"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1.1.1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대체 텍스트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alt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유무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수동평가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1.2.1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자막제공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1.3.1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색상에 무관한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인식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1.3.2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명확한 지시사항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1.3.3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텍스트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명도대비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1.3.4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배경음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사용금지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2.1.1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키보드 사용 보장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2.1.2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초점이동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시각적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논리적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2.2.1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응답 시간 조절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2.2.2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정지 기능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2.3.1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깜빡임과 번쩍임 사용 제한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2.4.1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반복 영역 건너 뛰기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rowSpan="3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2.4.2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프레임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아이프레임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블록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2.4.3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링크 텍스트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3.1.1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기본 언어 표시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3.2.1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사용자요구에 따른 실행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3.3.1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선형화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3.3.2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표의 구성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표의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제목과 내용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3.4.1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레이블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3.4.2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오류 정정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4.1.1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마크업오류방지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4.2.1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웹 애플리케이션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준수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4" name="직선 연결선 3"/>
          <p:cNvCxnSpPr/>
          <p:nvPr/>
        </p:nvCxnSpPr>
        <p:spPr>
          <a:xfrm>
            <a:off x="404664" y="1259632"/>
            <a:ext cx="2016224" cy="23083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72816" y="1259632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0" smtClean="0"/>
              <a:t>페이지</a:t>
            </a:r>
            <a:endParaRPr lang="ko-KR" altLang="en-US" sz="900"/>
          </a:p>
        </p:txBody>
      </p:sp>
      <p:sp>
        <p:nvSpPr>
          <p:cNvPr id="9" name="TextBox 8"/>
          <p:cNvSpPr txBox="1"/>
          <p:nvPr/>
        </p:nvSpPr>
        <p:spPr>
          <a:xfrm>
            <a:off x="401216" y="1326539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 smtClean="0"/>
              <a:t>평가항목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197209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평가결과</a:t>
            </a:r>
            <a:r>
              <a:rPr lang="en-US" altLang="ko-KR" dirty="0" smtClean="0"/>
              <a:t> </a:t>
            </a:r>
            <a:r>
              <a:rPr lang="ko-KR" altLang="en-US" dirty="0" smtClean="0"/>
              <a:t>상세 </a:t>
            </a:r>
            <a:r>
              <a:rPr lang="en-US" altLang="ko-KR" dirty="0" smtClean="0"/>
              <a:t>(11p ~ 20p)</a:t>
            </a:r>
            <a:endParaRPr lang="ko-KR" altLang="en-US" dirty="0"/>
          </a:p>
        </p:txBody>
      </p:sp>
      <p:sp>
        <p:nvSpPr>
          <p:cNvPr id="1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0" y="8820472"/>
            <a:ext cx="6858000" cy="339020"/>
          </a:xfrm>
        </p:spPr>
        <p:txBody>
          <a:bodyPr/>
          <a:lstStyle/>
          <a:p>
            <a:fld id="{CBD39E0A-20F6-4C46-B868-9894B860982F}" type="slidenum">
              <a:rPr lang="ko-KR" altLang="en-US" smtClean="0"/>
              <a:pPr/>
              <a:t>9</a:t>
            </a:fld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056530"/>
              </p:ext>
            </p:extLst>
          </p:nvPr>
        </p:nvGraphicFramePr>
        <p:xfrm>
          <a:off x="404664" y="1260001"/>
          <a:ext cx="6120680" cy="7350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64096"/>
                <a:gridCol w="410446"/>
                <a:gridCol w="410445"/>
                <a:gridCol w="410446"/>
                <a:gridCol w="410445"/>
                <a:gridCol w="410446"/>
                <a:gridCol w="410446"/>
                <a:gridCol w="410445"/>
                <a:gridCol w="410446"/>
                <a:gridCol w="410445"/>
                <a:gridCol w="410446"/>
              </a:tblGrid>
              <a:tr h="254587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54587"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1.1.1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대체 텍스트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alt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유무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수동평가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1.2.1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자막제공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1.3.1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색상에 무관한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인식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1.3.2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명확한 지시사항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1.3.3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텍스트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명도대비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1.3.4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배경음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사용금지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2.1.1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키보드 사용 보장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2.1.2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초점이동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시각적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논리적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2.2.1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응답 시간 조절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2.2.2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정지 기능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2.3.1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깜빡임과 번쩍임 사용 제한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2.4.1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반복 영역 건너 뛰기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rowSpan="3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2.4.2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페이지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프레임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아이프레임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블록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2.4.3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적절한 링크 텍스트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3.1.1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기본 언어 표시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3.2.1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사용자요구에 따른 실행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3.3.1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콘텐츠의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선형화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3.3.2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표의 구성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표의 제목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제목과 내용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3.4.1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레이블 제공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3.4.2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오류 정정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4.1.1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마크업오류방지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58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4.2.1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웹 애플리케이션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</a:rPr>
                        <a:t>접근성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준수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4" name="직선 연결선 3"/>
          <p:cNvCxnSpPr/>
          <p:nvPr/>
        </p:nvCxnSpPr>
        <p:spPr>
          <a:xfrm>
            <a:off x="404664" y="1259632"/>
            <a:ext cx="2016224" cy="23083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72816" y="1259632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0" smtClean="0"/>
              <a:t>페이지</a:t>
            </a:r>
            <a:endParaRPr lang="ko-KR" altLang="en-US" sz="900"/>
          </a:p>
        </p:txBody>
      </p:sp>
      <p:sp>
        <p:nvSpPr>
          <p:cNvPr id="9" name="TextBox 8"/>
          <p:cNvSpPr txBox="1"/>
          <p:nvPr/>
        </p:nvSpPr>
        <p:spPr>
          <a:xfrm>
            <a:off x="401216" y="1326539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 smtClean="0"/>
              <a:t>평가항목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176578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2498</Words>
  <Application>Microsoft Office PowerPoint</Application>
  <PresentationFormat>화면 슬라이드 쇼(4:3)</PresentationFormat>
  <Paragraphs>776</Paragraphs>
  <Slides>24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Office 테마</vt:lpstr>
      <vt:lpstr>PowerPoint 프레젠테이션</vt:lpstr>
      <vt:lpstr>목 차</vt:lpstr>
      <vt:lpstr>KWACG 2.0</vt:lpstr>
      <vt:lpstr>1. 평가개요</vt:lpstr>
      <vt:lpstr>4. 수동 평가 결과 : 준수</vt:lpstr>
      <vt:lpstr>5. 평가 페이지 목록</vt:lpstr>
      <vt:lpstr>5. 평가 페이지 목록</vt:lpstr>
      <vt:lpstr>6. 평가결과 상세 (1p ~ 10p)</vt:lpstr>
      <vt:lpstr>6. 평가결과 상세 (11p ~ 20p)</vt:lpstr>
      <vt:lpstr>7. 페이지별 콘텐츠 검사</vt:lpstr>
      <vt:lpstr>PowerPoint 프레젠테이션</vt:lpstr>
      <vt:lpstr>KWACG 2.1</vt:lpstr>
      <vt:lpstr>1. 평가개요</vt:lpstr>
      <vt:lpstr>4. 수동 평가 결과 : 준수</vt:lpstr>
      <vt:lpstr>4. 수동 평가 결과 : 우수</vt:lpstr>
      <vt:lpstr>5. 평가 페이지 목록</vt:lpstr>
      <vt:lpstr>5. 평가 페이지 목록</vt:lpstr>
      <vt:lpstr>6. 평가결과 상세 (1p ~ 10p)</vt:lpstr>
      <vt:lpstr>6. 평가결과 상세 (11p ~ 20p)</vt:lpstr>
      <vt:lpstr>7. 페이지별 콘텐츠 검사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bluewebd</dc:creator>
  <cp:lastModifiedBy>bluewebd</cp:lastModifiedBy>
  <cp:revision>51</cp:revision>
  <dcterms:created xsi:type="dcterms:W3CDTF">2015-06-10T04:03:59Z</dcterms:created>
  <dcterms:modified xsi:type="dcterms:W3CDTF">2015-06-26T04:18:51Z</dcterms:modified>
</cp:coreProperties>
</file>