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Default Extension="gif" ContentType="image/gif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theme/theme8.xml" ContentType="application/vnd.openxmlformats-officedocument.theme+xml"/>
  <Override PartName="/ppt/theme/theme9.xml" ContentType="application/vnd.openxmlformats-officedocument.theme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9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theme/theme4.xml" ContentType="application/vnd.openxmlformats-officedocument.them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4"/>
    <p:sldMasterId id="2147483772" r:id="rId5"/>
    <p:sldMasterId id="2147483661" r:id="rId6"/>
    <p:sldMasterId id="2147483775" r:id="rId7"/>
    <p:sldMasterId id="2147483778" r:id="rId8"/>
    <p:sldMasterId id="2147483780" r:id="rId9"/>
    <p:sldMasterId id="2147483782" r:id="rId10"/>
  </p:sldMasterIdLst>
  <p:notesMasterIdLst>
    <p:notesMasterId r:id="rId42"/>
  </p:notesMasterIdLst>
  <p:handoutMasterIdLst>
    <p:handoutMasterId r:id="rId43"/>
  </p:handoutMasterIdLst>
  <p:sldIdLst>
    <p:sldId id="283" r:id="rId11"/>
    <p:sldId id="720" r:id="rId12"/>
    <p:sldId id="701" r:id="rId13"/>
    <p:sldId id="702" r:id="rId14"/>
    <p:sldId id="704" r:id="rId15"/>
    <p:sldId id="705" r:id="rId16"/>
    <p:sldId id="706" r:id="rId17"/>
    <p:sldId id="707" r:id="rId18"/>
    <p:sldId id="708" r:id="rId19"/>
    <p:sldId id="710" r:id="rId20"/>
    <p:sldId id="711" r:id="rId21"/>
    <p:sldId id="712" r:id="rId22"/>
    <p:sldId id="713" r:id="rId23"/>
    <p:sldId id="714" r:id="rId24"/>
    <p:sldId id="715" r:id="rId25"/>
    <p:sldId id="717" r:id="rId26"/>
    <p:sldId id="718" r:id="rId27"/>
    <p:sldId id="725" r:id="rId28"/>
    <p:sldId id="726" r:id="rId29"/>
    <p:sldId id="727" r:id="rId30"/>
    <p:sldId id="728" r:id="rId31"/>
    <p:sldId id="733" r:id="rId32"/>
    <p:sldId id="732" r:id="rId33"/>
    <p:sldId id="729" r:id="rId34"/>
    <p:sldId id="734" r:id="rId35"/>
    <p:sldId id="731" r:id="rId36"/>
    <p:sldId id="721" r:id="rId37"/>
    <p:sldId id="722" r:id="rId38"/>
    <p:sldId id="723" r:id="rId39"/>
    <p:sldId id="724" r:id="rId40"/>
    <p:sldId id="699" r:id="rId41"/>
  </p:sldIdLst>
  <p:sldSz cx="9906000" cy="6858000" type="A4"/>
  <p:notesSz cx="6735763" cy="9866313"/>
  <p:defaultTextStyle>
    <a:defPPr>
      <a:defRPr lang="ko-KR"/>
    </a:defPPr>
    <a:lvl1pPr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5pPr>
    <a:lvl6pPr marL="2286000" algn="l" defTabSz="914400" rtl="0" eaLnBrk="1" latinLnBrk="1" hangingPunct="1"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6pPr>
    <a:lvl7pPr marL="2743200" algn="l" defTabSz="914400" rtl="0" eaLnBrk="1" latinLnBrk="1" hangingPunct="1"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7pPr>
    <a:lvl8pPr marL="3200400" algn="l" defTabSz="914400" rtl="0" eaLnBrk="1" latinLnBrk="1" hangingPunct="1"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8pPr>
    <a:lvl9pPr marL="3657600" algn="l" defTabSz="914400" rtl="0" eaLnBrk="1" latinLnBrk="1" hangingPunct="1">
      <a:defRPr kumimoji="1" sz="1000" kern="1200">
        <a:solidFill>
          <a:schemeClr val="tx2"/>
        </a:solidFill>
        <a:latin typeface="Futura Bk"/>
        <a:ea typeface="굴림" pitchFamily="50" charset="-127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FF"/>
    <a:srgbClr val="948A54"/>
    <a:srgbClr val="F2F2F2"/>
    <a:srgbClr val="00B050"/>
    <a:srgbClr val="660066"/>
    <a:srgbClr val="B6ACF4"/>
    <a:srgbClr val="DDD9C3"/>
    <a:srgbClr val="990000"/>
    <a:srgbClr val="F2DCDB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576" autoAdjust="0"/>
    <p:restoredTop sz="99886" autoAdjust="0"/>
  </p:normalViewPr>
  <p:slideViewPr>
    <p:cSldViewPr>
      <p:cViewPr>
        <p:scale>
          <a:sx n="100" d="100"/>
          <a:sy n="100" d="100"/>
        </p:scale>
        <p:origin x="-534" y="-138"/>
      </p:cViewPr>
      <p:guideLst>
        <p:guide orient="horz" pos="402"/>
        <p:guide pos="4538"/>
        <p:guide pos="172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2688" y="-114"/>
      </p:cViewPr>
      <p:guideLst>
        <p:guide orient="horz" pos="3107"/>
        <p:guide pos="212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slide" Target="slides/slide16.xml"/><Relationship Id="rId39" Type="http://schemas.openxmlformats.org/officeDocument/2006/relationships/slide" Target="slides/slide29.xml"/><Relationship Id="rId3" Type="http://schemas.openxmlformats.org/officeDocument/2006/relationships/customXml" Target="../customXml/item3.xml"/><Relationship Id="rId21" Type="http://schemas.openxmlformats.org/officeDocument/2006/relationships/slide" Target="slides/slide11.xml"/><Relationship Id="rId34" Type="http://schemas.openxmlformats.org/officeDocument/2006/relationships/slide" Target="slides/slide24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33" Type="http://schemas.openxmlformats.org/officeDocument/2006/relationships/slide" Target="slides/slide23.xml"/><Relationship Id="rId38" Type="http://schemas.openxmlformats.org/officeDocument/2006/relationships/slide" Target="slides/slide28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slide" Target="slides/slide19.xml"/><Relationship Id="rId41" Type="http://schemas.openxmlformats.org/officeDocument/2006/relationships/slide" Target="slides/slide3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32" Type="http://schemas.openxmlformats.org/officeDocument/2006/relationships/slide" Target="slides/slide22.xml"/><Relationship Id="rId37" Type="http://schemas.openxmlformats.org/officeDocument/2006/relationships/slide" Target="slides/slide27.xml"/><Relationship Id="rId40" Type="http://schemas.openxmlformats.org/officeDocument/2006/relationships/slide" Target="slides/slide30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slide" Target="slides/slide18.xml"/><Relationship Id="rId36" Type="http://schemas.openxmlformats.org/officeDocument/2006/relationships/slide" Target="slides/slide26.xml"/><Relationship Id="rId10" Type="http://schemas.openxmlformats.org/officeDocument/2006/relationships/slideMaster" Target="slideMasters/slideMaster7.xml"/><Relationship Id="rId19" Type="http://schemas.openxmlformats.org/officeDocument/2006/relationships/slide" Target="slides/slide9.xml"/><Relationship Id="rId31" Type="http://schemas.openxmlformats.org/officeDocument/2006/relationships/slide" Target="slides/slide21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slide" Target="slides/slide17.xml"/><Relationship Id="rId30" Type="http://schemas.openxmlformats.org/officeDocument/2006/relationships/slide" Target="slides/slide20.xml"/><Relationship Id="rId35" Type="http://schemas.openxmlformats.org/officeDocument/2006/relationships/slide" Target="slides/slide25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latinLnBrk="0" hangingPunct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 sz="1200" b="1">
                <a:latin typeface="Arial Narrow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73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4733" y="0"/>
            <a:ext cx="29194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 sz="1200" b="1">
                <a:latin typeface="Arial Narrow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3FDEBBE8-9F4F-4A47-B02F-CB8C56A04899}" type="datetimeFigureOut">
              <a:rPr lang="ko-KR" altLang="en-US"/>
              <a:pPr>
                <a:defRPr/>
              </a:pPr>
              <a:t>2011-12-13</a:t>
            </a:fld>
            <a:endParaRPr lang="en-US" altLang="ko-KR"/>
          </a:p>
        </p:txBody>
      </p:sp>
      <p:sp>
        <p:nvSpPr>
          <p:cNvPr id="3573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1336"/>
            <a:ext cx="29194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latinLnBrk="0" hangingPunct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 sz="1200" b="1">
                <a:latin typeface="Arial Narrow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573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4733" y="9371336"/>
            <a:ext cx="29194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  <a:defRPr sz="1200" b="1">
                <a:latin typeface="Arial Narrow" pitchFamily="34" charset="0"/>
                <a:ea typeface="가는각진제목체" pitchFamily="18" charset="-127"/>
              </a:defRPr>
            </a:lvl1pPr>
          </a:lstStyle>
          <a:p>
            <a:pPr>
              <a:defRPr/>
            </a:pPr>
            <a:fld id="{C0D890DB-E8A1-4126-BA87-05E90225E43D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27784864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194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33" y="0"/>
            <a:ext cx="29194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39775"/>
            <a:ext cx="5346700" cy="37004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094" y="4687250"/>
            <a:ext cx="5389577" cy="4438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336"/>
            <a:ext cx="2919421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latinLnBrk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33" y="9371336"/>
            <a:ext cx="2919420" cy="493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latinLnBrk="1">
              <a:lnSpc>
                <a:spcPct val="100000"/>
              </a:lnSpc>
              <a:spcBef>
                <a:spcPct val="0"/>
              </a:spcBef>
              <a:buFontTx/>
              <a:buNone/>
              <a:defRPr sz="1200" b="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fld id="{6BCB0A93-3982-4630-9CF1-58C1031A62C5}" type="slidenum">
              <a:rPr lang="en-US" altLang="ko-KR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="" xmlns:p14="http://schemas.microsoft.com/office/powerpoint/2010/main" val="5196109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굴림" pitchFamily="50" charset="-127"/>
        <a:ea typeface="굴림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6D7142F-B9CC-4770-A6CD-442CD2CE8976}" type="slidenum">
              <a:rPr lang="en-US" altLang="ko-KR" smtClean="0"/>
              <a:pPr/>
              <a:t>1</a:t>
            </a:fld>
            <a:endParaRPr lang="en-US" altLang="ko-KR" smtClean="0"/>
          </a:p>
        </p:txBody>
      </p:sp>
      <p:sp>
        <p:nvSpPr>
          <p:cNvPr id="45059" name="Rectangle 2"/>
          <p:cNvSpPr>
            <a:spLocks noChangeArrowheads="1"/>
          </p:cNvSpPr>
          <p:nvPr/>
        </p:nvSpPr>
        <p:spPr bwMode="auto">
          <a:xfrm>
            <a:off x="3817952" y="0"/>
            <a:ext cx="2917811" cy="493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400" b="1">
              <a:latin typeface="Arial Narrow" pitchFamily="34" charset="0"/>
              <a:ea typeface="가는각진제목체" pitchFamily="18" charset="-127"/>
            </a:endParaRPr>
          </a:p>
        </p:txBody>
      </p:sp>
      <p:sp>
        <p:nvSpPr>
          <p:cNvPr id="45060" name="Rectangle 3"/>
          <p:cNvSpPr>
            <a:spLocks noChangeArrowheads="1"/>
          </p:cNvSpPr>
          <p:nvPr/>
        </p:nvSpPr>
        <p:spPr bwMode="auto">
          <a:xfrm>
            <a:off x="3817952" y="9371336"/>
            <a:ext cx="2917811" cy="494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19527" tIns="0" rIns="19527" bIns="0" anchor="b"/>
          <a:lstStyle/>
          <a:p>
            <a:pPr algn="r" defTabSz="990600"/>
            <a:r>
              <a:rPr lang="en-US" altLang="ko-KR" i="1">
                <a:solidFill>
                  <a:schemeClr val="tx1"/>
                </a:solidFill>
                <a:latin typeface="Tahoma" pitchFamily="34" charset="0"/>
                <a:ea typeface="개성체"/>
                <a:cs typeface="개성체"/>
              </a:rPr>
              <a:t>1</a:t>
            </a:r>
          </a:p>
        </p:txBody>
      </p:sp>
      <p:sp>
        <p:nvSpPr>
          <p:cNvPr id="45061" name="Rectangle 4"/>
          <p:cNvSpPr>
            <a:spLocks noChangeArrowheads="1"/>
          </p:cNvSpPr>
          <p:nvPr/>
        </p:nvSpPr>
        <p:spPr bwMode="auto">
          <a:xfrm>
            <a:off x="0" y="9371336"/>
            <a:ext cx="2917811" cy="4949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400" b="1">
              <a:latin typeface="Arial Narrow" pitchFamily="34" charset="0"/>
              <a:ea typeface="가는각진제목체" pitchFamily="18" charset="-127"/>
            </a:endParaRPr>
          </a:p>
        </p:txBody>
      </p:sp>
      <p:sp>
        <p:nvSpPr>
          <p:cNvPr id="45062" name="Rectangle 5"/>
          <p:cNvSpPr>
            <a:spLocks noChangeArrowheads="1"/>
          </p:cNvSpPr>
          <p:nvPr/>
        </p:nvSpPr>
        <p:spPr bwMode="auto">
          <a:xfrm>
            <a:off x="0" y="0"/>
            <a:ext cx="2917811" cy="49339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latinLnBrk="0">
              <a:lnSpc>
                <a:spcPct val="110000"/>
              </a:lnSpc>
              <a:spcBef>
                <a:spcPct val="25000"/>
              </a:spcBef>
              <a:buFont typeface="Wingdings" pitchFamily="2" charset="2"/>
              <a:buNone/>
            </a:pPr>
            <a:endParaRPr lang="ko-KR" altLang="en-US" sz="1400" b="1">
              <a:latin typeface="Arial Narrow" pitchFamily="34" charset="0"/>
              <a:ea typeface="가는각진제목체" pitchFamily="18" charset="-127"/>
            </a:endParaRPr>
          </a:p>
        </p:txBody>
      </p:sp>
      <p:sp>
        <p:nvSpPr>
          <p:cNvPr id="45063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08025" y="746125"/>
            <a:ext cx="5324475" cy="3686175"/>
          </a:xfrm>
          <a:ln w="12700" cap="flat">
            <a:solidFill>
              <a:schemeClr val="tx1"/>
            </a:solidFill>
          </a:ln>
        </p:spPr>
      </p:sp>
      <p:sp>
        <p:nvSpPr>
          <p:cNvPr id="45064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898532" y="4687250"/>
            <a:ext cx="4938701" cy="4438971"/>
          </a:xfrm>
          <a:noFill/>
          <a:ln/>
        </p:spPr>
        <p:txBody>
          <a:bodyPr lIns="96008" tIns="47192" rIns="96008" bIns="47192"/>
          <a:lstStyle/>
          <a:p>
            <a:pPr eaLnBrk="1" hangingPunct="1"/>
            <a:r>
              <a:rPr lang="en-US" altLang="ko-KR" smtClean="0"/>
              <a:t>`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00628v2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0100628v2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84138" y="103188"/>
            <a:ext cx="973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latin typeface="Arial Narrow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84138" y="403225"/>
            <a:ext cx="973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latin typeface="Arial Narrow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93663" y="6638925"/>
            <a:ext cx="971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latin typeface="Arial Narrow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8593" y="114500"/>
            <a:ext cx="8420100" cy="271464"/>
          </a:xfrm>
        </p:spPr>
        <p:txBody>
          <a:bodyPr>
            <a:norm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20100628v2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00628v2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0100628v2.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11"/>
          <p:cNvSpPr>
            <a:spLocks noChangeShapeType="1"/>
          </p:cNvSpPr>
          <p:nvPr userDrawn="1"/>
        </p:nvSpPr>
        <p:spPr bwMode="auto">
          <a:xfrm>
            <a:off x="84138" y="103188"/>
            <a:ext cx="97377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4" name="Line 11"/>
          <p:cNvSpPr>
            <a:spLocks noChangeShapeType="1"/>
          </p:cNvSpPr>
          <p:nvPr userDrawn="1"/>
        </p:nvSpPr>
        <p:spPr bwMode="auto">
          <a:xfrm>
            <a:off x="84138" y="403225"/>
            <a:ext cx="97377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6" name="Line 11"/>
          <p:cNvSpPr>
            <a:spLocks noChangeShapeType="1"/>
          </p:cNvSpPr>
          <p:nvPr userDrawn="1"/>
        </p:nvSpPr>
        <p:spPr bwMode="auto">
          <a:xfrm>
            <a:off x="93663" y="6638925"/>
            <a:ext cx="971867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pPr>
              <a:defRPr/>
            </a:pPr>
            <a:endParaRPr lang="ko-KR" altLang="en-US" sz="1400" b="1">
              <a:solidFill>
                <a:srgbClr val="1F497D"/>
              </a:solidFill>
              <a:latin typeface="Arial Narrow" pitchFamily="34" charset="0"/>
            </a:endParaRPr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08593" y="114500"/>
            <a:ext cx="8420100" cy="271464"/>
          </a:xfrm>
        </p:spPr>
        <p:txBody>
          <a:bodyPr>
            <a:norm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387828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8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" name="Group 41"/>
          <p:cNvGraphicFramePr>
            <a:graphicFrameLocks noGrp="1"/>
          </p:cNvGraphicFramePr>
          <p:nvPr/>
        </p:nvGraphicFramePr>
        <p:xfrm>
          <a:off x="55563" y="36157"/>
          <a:ext cx="9779395" cy="6417179"/>
        </p:xfrm>
        <a:graphic>
          <a:graphicData uri="http://schemas.openxmlformats.org/drawingml/2006/table">
            <a:tbl>
              <a:tblPr/>
              <a:tblGrid>
                <a:gridCol w="828000"/>
                <a:gridCol w="2426363"/>
                <a:gridCol w="1357322"/>
                <a:gridCol w="3279310"/>
                <a:gridCol w="720000"/>
                <a:gridCol w="1168400"/>
              </a:tblGrid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서브시스템명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업무영역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관련기능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98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1" y="6562723"/>
            <a:ext cx="473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err="1" smtClean="0">
                <a:solidFill>
                  <a:srgbClr val="000000"/>
                </a:solidFill>
              </a:rPr>
              <a:t>롯데슈퍼</a:t>
            </a:r>
            <a:r>
              <a:rPr lang="ko-KR" altLang="en-US" sz="1000" smtClean="0">
                <a:solidFill>
                  <a:srgbClr val="000000"/>
                </a:solidFill>
              </a:rPr>
              <a:t> </a:t>
            </a:r>
            <a:r>
              <a:rPr lang="ko-KR" altLang="en-US" sz="1000" err="1" smtClean="0">
                <a:solidFill>
                  <a:srgbClr val="000000"/>
                </a:solidFill>
              </a:rPr>
              <a:t>리뉴얼</a:t>
            </a:r>
            <a:r>
              <a:rPr lang="ko-KR" altLang="en-US" sz="1000" smtClean="0">
                <a:solidFill>
                  <a:srgbClr val="000000"/>
                </a:solidFill>
              </a:rPr>
              <a:t> 프로젝트</a:t>
            </a:r>
            <a:endParaRPr lang="ko-KR" altLang="en-US" sz="1000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75" y="6525344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48175" y="6599633"/>
            <a:ext cx="1011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-</a:t>
            </a:r>
            <a:fld id="{C83172A6-1AFE-4891-A7B6-D9CB3E77B365}" type="slidenum">
              <a:rPr lang="en-US" altLang="ko-KR" sz="1100">
                <a:latin typeface="맑은 고딕" pitchFamily="50" charset="-127"/>
                <a:ea typeface="맑은 고딕" pitchFamily="50" charset="-127"/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-</a:t>
            </a:r>
          </a:p>
        </p:txBody>
      </p:sp>
      <p:pic>
        <p:nvPicPr>
          <p:cNvPr id="15" name="그림 14" descr="http://image.lotte.com/lotte/images/renewal/common/footer/footer_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52" y="6581772"/>
            <a:ext cx="928694" cy="257180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 userDrawn="1"/>
        </p:nvSpPr>
        <p:spPr bwMode="auto">
          <a:xfrm>
            <a:off x="893676" y="56693"/>
            <a:ext cx="23760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ko-KR" altLang="en-US" sz="800" b="1" i="0" u="none" strike="noStrike" kern="0" cap="none" spc="0" normalizeH="0" baseline="0" noProof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맑은 고딕" pitchFamily="50" charset="-127"/>
                <a:ea typeface="맑은 고딕" pitchFamily="50" charset="-127"/>
                <a:cs typeface="+mj-cs"/>
              </a:rPr>
              <a:t>프론트</a:t>
            </a:r>
            <a:endParaRPr kumimoji="1" lang="ko-KR" altLang="en-US" sz="800" b="1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맑은 고딕" pitchFamily="50" charset="-127"/>
              <a:ea typeface="맑은 고딕" pitchFamily="50" charset="-127"/>
              <a:cs typeface="+mj-cs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 userDrawn="1"/>
        </p:nvSpPr>
        <p:spPr bwMode="auto">
          <a:xfrm>
            <a:off x="8667776" y="36157"/>
            <a:ext cx="11763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o-KR" altLang="en-US" sz="900" kern="0" smtClean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김혜진</a:t>
            </a:r>
            <a:endParaRPr lang="ko-KR" altLang="en-US" sz="900" kern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Line 7"/>
          <p:cNvSpPr>
            <a:spLocks noChangeShapeType="1"/>
          </p:cNvSpPr>
          <p:nvPr userDrawn="1"/>
        </p:nvSpPr>
        <p:spPr bwMode="auto">
          <a:xfrm>
            <a:off x="0" y="476250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9" name="Text Box 8"/>
          <p:cNvSpPr txBox="1">
            <a:spLocks noChangeArrowheads="1"/>
          </p:cNvSpPr>
          <p:nvPr userDrawn="1"/>
        </p:nvSpPr>
        <p:spPr bwMode="auto">
          <a:xfrm>
            <a:off x="161925" y="184150"/>
            <a:ext cx="473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sz="1000" err="1" smtClean="0">
                <a:solidFill>
                  <a:srgbClr val="000000"/>
                </a:solidFill>
              </a:rPr>
              <a:t>롯데슈퍼</a:t>
            </a:r>
            <a:r>
              <a:rPr lang="ko-KR" altLang="en-US" sz="1000" smtClean="0">
                <a:solidFill>
                  <a:srgbClr val="000000"/>
                </a:solidFill>
              </a:rPr>
              <a:t> </a:t>
            </a:r>
            <a:r>
              <a:rPr lang="ko-KR" altLang="en-US" sz="1000" err="1" smtClean="0">
                <a:solidFill>
                  <a:srgbClr val="000000"/>
                </a:solidFill>
              </a:rPr>
              <a:t>리뉴얼</a:t>
            </a:r>
            <a:r>
              <a:rPr lang="ko-KR" altLang="en-US" sz="1000" smtClean="0">
                <a:solidFill>
                  <a:srgbClr val="000000"/>
                </a:solidFill>
              </a:rPr>
              <a:t> 프로젝트</a:t>
            </a:r>
            <a:endParaRPr lang="ko-KR" altLang="en-US" sz="1000">
              <a:solidFill>
                <a:srgbClr val="000000"/>
              </a:solidFill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 userDrawn="1"/>
        </p:nvSpPr>
        <p:spPr bwMode="auto">
          <a:xfrm>
            <a:off x="7616825" y="179388"/>
            <a:ext cx="21177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ko-KR" altLang="en-US" sz="1000" smtClean="0">
                <a:solidFill>
                  <a:srgbClr val="000000"/>
                </a:solidFill>
              </a:rPr>
              <a:t>스토리보드</a:t>
            </a:r>
            <a:endParaRPr lang="ko-KR" altLang="en-US" sz="1000">
              <a:solidFill>
                <a:srgbClr val="000000"/>
              </a:solidFill>
            </a:endParaRPr>
          </a:p>
        </p:txBody>
      </p:sp>
      <p:sp>
        <p:nvSpPr>
          <p:cNvPr id="11" name="Line 12"/>
          <p:cNvSpPr>
            <a:spLocks noChangeShapeType="1"/>
          </p:cNvSpPr>
          <p:nvPr userDrawn="1"/>
        </p:nvSpPr>
        <p:spPr bwMode="auto">
          <a:xfrm>
            <a:off x="3175" y="6415088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/>
          </a:p>
        </p:txBody>
      </p:sp>
      <p:sp>
        <p:nvSpPr>
          <p:cNvPr id="12" name="Text Box 13"/>
          <p:cNvSpPr txBox="1">
            <a:spLocks noChangeArrowheads="1"/>
          </p:cNvSpPr>
          <p:nvPr userDrawn="1"/>
        </p:nvSpPr>
        <p:spPr bwMode="auto">
          <a:xfrm>
            <a:off x="4448175" y="6511925"/>
            <a:ext cx="1011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-</a:t>
            </a:r>
            <a:fld id="{C83172A6-1AFE-4891-A7B6-D9CB3E77B365}" type="slidenum">
              <a:rPr lang="en-US" altLang="ko-KR" sz="1100">
                <a:latin typeface="맑은 고딕" pitchFamily="50" charset="-127"/>
                <a:ea typeface="맑은 고딕" pitchFamily="50" charset="-127"/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US" altLang="ko-KR" sz="1100">
                <a:latin typeface="맑은 고딕" pitchFamily="50" charset="-127"/>
                <a:ea typeface="맑은 고딕" pitchFamily="50" charset="-127"/>
              </a:rPr>
              <a:t>-</a:t>
            </a:r>
          </a:p>
        </p:txBody>
      </p:sp>
      <p:pic>
        <p:nvPicPr>
          <p:cNvPr id="13" name="그림 12" descr="http://image.lotte.com/lotte/images/renewal/common/footer/footer_logo.gif"/>
          <p:cNvPicPr/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10652" y="6494064"/>
            <a:ext cx="928694" cy="257180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 userDrawn="1"/>
        </p:nvSpPr>
        <p:spPr>
          <a:xfrm>
            <a:off x="177932" y="533122"/>
            <a:ext cx="19976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ko-KR" sz="1400" b="1" kern="1200" smtClean="0">
                <a:solidFill>
                  <a:schemeClr val="tx1"/>
                </a:solidFill>
                <a:latin typeface="Futura Bk"/>
                <a:ea typeface="굴림" pitchFamily="50" charset="-127"/>
                <a:cs typeface="+mn-cs"/>
              </a:rPr>
              <a:t>※</a:t>
            </a:r>
            <a:r>
              <a:rPr kumimoji="1" lang="ko-KR" altLang="en-US" sz="1400" b="1" kern="1200" smtClean="0">
                <a:solidFill>
                  <a:schemeClr val="tx1"/>
                </a:solidFill>
                <a:latin typeface="Futura Bk"/>
                <a:ea typeface="굴림" pitchFamily="50" charset="-127"/>
                <a:cs typeface="+mn-cs"/>
              </a:rPr>
              <a:t>구성항목별 </a:t>
            </a:r>
            <a:r>
              <a:rPr lang="ko-KR" altLang="en-US" sz="1400" b="1" smtClean="0">
                <a:solidFill>
                  <a:schemeClr val="tx1"/>
                </a:solidFill>
              </a:rPr>
              <a:t>처리내용</a:t>
            </a:r>
            <a:endParaRPr lang="ko-KR" altLang="en-US" sz="1400" b="1">
              <a:solidFill>
                <a:schemeClr val="tx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fld id="{1E1A7F52-94DC-4837-A112-79F299F47E29}" type="datetimeFigureOut">
              <a:rPr lang="ko-KR" altLang="en-US"/>
              <a:pPr>
                <a:defRPr/>
              </a:pPr>
              <a:t>2011-12-13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fld id="{2E5CC5DF-EAD0-48ED-8A1B-6282FFC50808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7" r:id="rId2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" name="Group 41"/>
          <p:cNvGraphicFramePr>
            <a:graphicFrameLocks noGrp="1"/>
          </p:cNvGraphicFramePr>
          <p:nvPr/>
        </p:nvGraphicFramePr>
        <p:xfrm>
          <a:off x="55563" y="36157"/>
          <a:ext cx="9779395" cy="6417179"/>
        </p:xfrm>
        <a:graphic>
          <a:graphicData uri="http://schemas.openxmlformats.org/drawingml/2006/table">
            <a:tbl>
              <a:tblPr/>
              <a:tblGrid>
                <a:gridCol w="828000"/>
                <a:gridCol w="2426363"/>
                <a:gridCol w="1357322"/>
                <a:gridCol w="3279310"/>
                <a:gridCol w="720000"/>
                <a:gridCol w="1168400"/>
              </a:tblGrid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서브시스템명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업무영역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관련기능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98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1" y="6562723"/>
            <a:ext cx="473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err="1" smtClean="0">
                <a:solidFill>
                  <a:srgbClr val="000000"/>
                </a:solidFill>
              </a:rPr>
              <a:t>롯데슈퍼</a:t>
            </a:r>
            <a:r>
              <a:rPr lang="ko-KR" altLang="en-US" smtClean="0">
                <a:solidFill>
                  <a:srgbClr val="000000"/>
                </a:solidFill>
              </a:rPr>
              <a:t> </a:t>
            </a:r>
            <a:r>
              <a:rPr lang="ko-KR" altLang="en-US" err="1" smtClean="0">
                <a:solidFill>
                  <a:srgbClr val="000000"/>
                </a:solidFill>
              </a:rPr>
              <a:t>리뉴얼</a:t>
            </a:r>
            <a:r>
              <a:rPr lang="ko-KR" altLang="en-US" smtClean="0">
                <a:solidFill>
                  <a:srgbClr val="000000"/>
                </a:solidFill>
              </a:rPr>
              <a:t> 프로젝트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75" y="6525344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1F497D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48175" y="6599633"/>
            <a:ext cx="1011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fld id="{C83172A6-1AFE-4891-A7B6-D9CB3E77B365}" type="slidenum"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t>-</a:t>
            </a:r>
          </a:p>
        </p:txBody>
      </p:sp>
      <p:pic>
        <p:nvPicPr>
          <p:cNvPr id="15" name="그림 14" descr="http://image.lotte.com/lotte/images/renewal/common/footer/footer_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52" y="6581772"/>
            <a:ext cx="928694" cy="257180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 userDrawn="1"/>
        </p:nvSpPr>
        <p:spPr bwMode="auto">
          <a:xfrm>
            <a:off x="893676" y="56693"/>
            <a:ext cx="23760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ko-KR" altLang="en-US" sz="800" b="1" kern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프론트</a:t>
            </a:r>
            <a:endParaRPr lang="ko-KR" altLang="en-US" sz="800" b="1" kern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 userDrawn="1"/>
        </p:nvSpPr>
        <p:spPr bwMode="auto">
          <a:xfrm>
            <a:off x="8667776" y="36157"/>
            <a:ext cx="11763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o-KR" altLang="en-US" sz="900" kern="0" smtClean="0">
                <a:solidFill>
                  <a:prstClr val="black"/>
                </a:solidFill>
                <a:latin typeface="맑은 고딕"/>
                <a:ea typeface="맑은 고딕"/>
              </a:rPr>
              <a:t>김혜진</a:t>
            </a:r>
            <a:endParaRPr lang="ko-KR" altLang="en-US" sz="900" ker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" name="Group 41"/>
          <p:cNvGraphicFramePr>
            <a:graphicFrameLocks noGrp="1"/>
          </p:cNvGraphicFramePr>
          <p:nvPr/>
        </p:nvGraphicFramePr>
        <p:xfrm>
          <a:off x="55563" y="36157"/>
          <a:ext cx="9779395" cy="6417179"/>
        </p:xfrm>
        <a:graphic>
          <a:graphicData uri="http://schemas.openxmlformats.org/drawingml/2006/table">
            <a:tbl>
              <a:tblPr/>
              <a:tblGrid>
                <a:gridCol w="828000"/>
                <a:gridCol w="2426363"/>
                <a:gridCol w="1357322"/>
                <a:gridCol w="3279310"/>
                <a:gridCol w="720000"/>
                <a:gridCol w="1168400"/>
              </a:tblGrid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서브시스템명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화면명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업무영역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화면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ID(</a:t>
                      </a: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경로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)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작성일자</a:t>
                      </a: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337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관련기능 </a:t>
                      </a:r>
                      <a:r>
                        <a:rPr kumimoji="1" lang="en-US" altLang="ko-KR" sz="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맑은 고딕" pitchFamily="50" charset="-127"/>
                          <a:ea typeface="맑은 고딕" pitchFamily="50" charset="-127"/>
                        </a:rPr>
                        <a:t>ID</a:t>
                      </a: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715983"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ko-KR" sz="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horzOverflow="overflow">
                    <a:lnL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5731" y="6562723"/>
            <a:ext cx="4737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ko-KR" altLang="en-US" err="1" smtClean="0">
                <a:solidFill>
                  <a:srgbClr val="000000"/>
                </a:solidFill>
              </a:rPr>
              <a:t>롯데슈퍼</a:t>
            </a:r>
            <a:r>
              <a:rPr lang="ko-KR" altLang="en-US" smtClean="0">
                <a:solidFill>
                  <a:srgbClr val="000000"/>
                </a:solidFill>
              </a:rPr>
              <a:t> </a:t>
            </a:r>
            <a:r>
              <a:rPr lang="ko-KR" altLang="en-US" err="1" smtClean="0">
                <a:solidFill>
                  <a:srgbClr val="000000"/>
                </a:solidFill>
              </a:rPr>
              <a:t>리뉴얼</a:t>
            </a:r>
            <a:r>
              <a:rPr lang="ko-KR" altLang="en-US" smtClean="0">
                <a:solidFill>
                  <a:srgbClr val="000000"/>
                </a:solidFill>
              </a:rPr>
              <a:t> 프로젝트</a:t>
            </a:r>
            <a:endParaRPr lang="ko-KR" altLang="en-US">
              <a:solidFill>
                <a:srgbClr val="000000"/>
              </a:solidFill>
            </a:endParaRPr>
          </a:p>
        </p:txBody>
      </p:sp>
      <p:sp>
        <p:nvSpPr>
          <p:cNvPr id="13" name="Line 12"/>
          <p:cNvSpPr>
            <a:spLocks noChangeShapeType="1"/>
          </p:cNvSpPr>
          <p:nvPr/>
        </p:nvSpPr>
        <p:spPr bwMode="auto">
          <a:xfrm>
            <a:off x="3175" y="6525344"/>
            <a:ext cx="9906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ko-KR" altLang="en-US">
              <a:solidFill>
                <a:srgbClr val="1F497D"/>
              </a:solidFill>
            </a:endParaRPr>
          </a:p>
        </p:txBody>
      </p:sp>
      <p:sp>
        <p:nvSpPr>
          <p:cNvPr id="14" name="Text Box 13"/>
          <p:cNvSpPr txBox="1">
            <a:spLocks noChangeArrowheads="1"/>
          </p:cNvSpPr>
          <p:nvPr/>
        </p:nvSpPr>
        <p:spPr bwMode="auto">
          <a:xfrm>
            <a:off x="4448175" y="6599633"/>
            <a:ext cx="1011238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fld id="{C83172A6-1AFE-4891-A7B6-D9CB3E77B365}" type="slidenum"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pPr algn="ctr">
                <a:spcBef>
                  <a:spcPct val="50000"/>
                </a:spcBef>
              </a:pPr>
              <a:t>‹#›</a:t>
            </a:fld>
            <a:r>
              <a:rPr lang="en-US" altLang="ko-KR" sz="1100">
                <a:solidFill>
                  <a:srgbClr val="1F497D"/>
                </a:solidFill>
                <a:latin typeface="맑은 고딕" pitchFamily="50" charset="-127"/>
                <a:ea typeface="맑은 고딕" pitchFamily="50" charset="-127"/>
              </a:rPr>
              <a:t>-</a:t>
            </a:r>
          </a:p>
        </p:txBody>
      </p:sp>
      <p:pic>
        <p:nvPicPr>
          <p:cNvPr id="15" name="그림 14" descr="http://image.lotte.com/lotte/images/renewal/common/footer/footer_logo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652" y="6581772"/>
            <a:ext cx="928694" cy="257180"/>
          </a:xfrm>
          <a:prstGeom prst="rect">
            <a:avLst/>
          </a:prstGeom>
          <a:noFill/>
        </p:spPr>
      </p:pic>
      <p:sp>
        <p:nvSpPr>
          <p:cNvPr id="12" name="제목 1"/>
          <p:cNvSpPr txBox="1">
            <a:spLocks/>
          </p:cNvSpPr>
          <p:nvPr userDrawn="1"/>
        </p:nvSpPr>
        <p:spPr bwMode="auto">
          <a:xfrm>
            <a:off x="893676" y="56693"/>
            <a:ext cx="2376000" cy="2063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ko-KR" altLang="en-US" sz="800" b="1" kern="0" err="1" smtClean="0">
                <a:solidFill>
                  <a:prstClr val="black"/>
                </a:solidFill>
                <a:latin typeface="맑은 고딕" pitchFamily="50" charset="-127"/>
                <a:ea typeface="맑은 고딕" pitchFamily="50" charset="-127"/>
              </a:rPr>
              <a:t>프론트</a:t>
            </a:r>
            <a:endParaRPr lang="ko-KR" altLang="en-US" sz="800" b="1" kern="0" smtClean="0">
              <a:solidFill>
                <a:prstClr val="black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Rectangle 8"/>
          <p:cNvSpPr txBox="1">
            <a:spLocks noChangeArrowheads="1"/>
          </p:cNvSpPr>
          <p:nvPr userDrawn="1"/>
        </p:nvSpPr>
        <p:spPr bwMode="auto">
          <a:xfrm>
            <a:off x="8667776" y="36157"/>
            <a:ext cx="1176337" cy="230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ko-KR" altLang="en-US" sz="900" kern="0" smtClean="0">
                <a:solidFill>
                  <a:prstClr val="black"/>
                </a:solidFill>
                <a:latin typeface="맑은 고딕"/>
                <a:ea typeface="맑은 고딕"/>
              </a:rPr>
              <a:t>김혜진</a:t>
            </a:r>
            <a:endParaRPr lang="ko-KR" altLang="en-US" sz="900" kern="0">
              <a:solidFill>
                <a:prstClr val="black"/>
              </a:solidFill>
              <a:latin typeface="맑은 고딕"/>
              <a:ea typeface="맑은 고딕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pitchFamily="34" charset="0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fld id="{1E1A7F52-94DC-4837-A112-79F299F47E29}" type="datetimeFigureOut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2011-12-13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Futura Bk" pitchFamily="34" charset="0"/>
              </a:defRPr>
            </a:lvl1pPr>
          </a:lstStyle>
          <a:p>
            <a:pPr>
              <a:defRPr/>
            </a:pPr>
            <a:fld id="{2E5CC5DF-EAD0-48ED-8A1B-6282FFC50808}" type="slidenum">
              <a:rPr lang="ko-KR" alt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8838" name="Rectangle 6"/>
          <p:cNvSpPr>
            <a:spLocks noChangeArrowheads="1"/>
          </p:cNvSpPr>
          <p:nvPr/>
        </p:nvSpPr>
        <p:spPr bwMode="auto">
          <a:xfrm>
            <a:off x="4703469" y="6439317"/>
            <a:ext cx="499065" cy="439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2075" tIns="46038" rIns="92075" bIns="46038" anchor="ctr">
            <a:spAutoFit/>
          </a:bodyPr>
          <a:lstStyle/>
          <a:p>
            <a:pPr algn="ctr" eaLnBrk="0" latinLnBrk="0" hangingPunct="0">
              <a:defRPr/>
            </a:pPr>
            <a:fld id="{01D4B2AB-5348-4EF5-A9A6-CC0177DF3B12}" type="slidenum">
              <a:rPr kumimoji="0" lang="en-US" altLang="ko-KR" sz="1200">
                <a:solidFill>
                  <a:srgbClr val="000000">
                    <a:lumMod val="50000"/>
                    <a:lumOff val="50000"/>
                  </a:srgbClr>
                </a:solidFill>
                <a:latin typeface="Helvetica" pitchFamily="2" charset="0"/>
                <a:ea typeface="돋움체" pitchFamily="49" charset="-127"/>
              </a:rPr>
              <a:pPr algn="ctr" eaLnBrk="0" latinLnBrk="0" hangingPunct="0">
                <a:defRPr/>
              </a:pPr>
              <a:t>‹#›</a:t>
            </a:fld>
            <a:endParaRPr kumimoji="0" lang="en-US" altLang="ko-KR" sz="1200">
              <a:solidFill>
                <a:srgbClr val="000000">
                  <a:lumMod val="50000"/>
                  <a:lumOff val="50000"/>
                </a:srgbClr>
              </a:solidFill>
              <a:latin typeface="Helvetica" pitchFamily="2" charset="0"/>
              <a:ea typeface="돋움체" pitchFamily="49" charset="-127"/>
            </a:endParaRPr>
          </a:p>
          <a:p>
            <a:pPr algn="ctr" eaLnBrk="0" latinLnBrk="0" hangingPunct="0">
              <a:defRPr/>
            </a:pPr>
            <a:endParaRPr kumimoji="0" lang="en-US" altLang="ko-KR" sz="1050">
              <a:solidFill>
                <a:srgbClr val="000000">
                  <a:lumMod val="50000"/>
                  <a:lumOff val="50000"/>
                </a:srgbClr>
              </a:solidFill>
              <a:latin typeface="Helvetica" pitchFamily="2" charset="0"/>
              <a:ea typeface="돋움체" pitchFamily="49" charset="-127"/>
            </a:endParaRPr>
          </a:p>
        </p:txBody>
      </p:sp>
      <p:sp>
        <p:nvSpPr>
          <p:cNvPr id="2808839" name="Rectangle 7"/>
          <p:cNvSpPr>
            <a:spLocks noChangeArrowheads="1"/>
          </p:cNvSpPr>
          <p:nvPr/>
        </p:nvSpPr>
        <p:spPr bwMode="auto">
          <a:xfrm>
            <a:off x="3695702" y="2"/>
            <a:ext cx="200025" cy="28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latinLnBrk="0" hangingPunct="0">
              <a:defRPr/>
            </a:pPr>
            <a:endParaRPr kumimoji="0" lang="ko-KR" altLang="en-US" sz="120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cxnSp>
        <p:nvCxnSpPr>
          <p:cNvPr id="13" name="직선 연결선 12"/>
          <p:cNvCxnSpPr/>
          <p:nvPr/>
        </p:nvCxnSpPr>
        <p:spPr>
          <a:xfrm rot="5400000">
            <a:off x="9208959" y="6658927"/>
            <a:ext cx="214313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직사각형 8"/>
          <p:cNvSpPr/>
          <p:nvPr/>
        </p:nvSpPr>
        <p:spPr>
          <a:xfrm>
            <a:off x="0" y="-1588"/>
            <a:ext cx="9906000" cy="357188"/>
          </a:xfrm>
          <a:prstGeom prst="rect">
            <a:avLst/>
          </a:prstGeom>
          <a:solidFill>
            <a:srgbClr val="005EA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>
              <a:solidFill>
                <a:srgbClr val="FFFFFF"/>
              </a:solidFill>
            </a:endParaRPr>
          </a:p>
        </p:txBody>
      </p:sp>
      <p:pic>
        <p:nvPicPr>
          <p:cNvPr id="1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9256" y="80944"/>
            <a:ext cx="759616" cy="179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96458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kumimoji="1" sz="2000" b="1">
          <a:solidFill>
            <a:schemeClr val="tx2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hangingPunct="0">
        <a:spcBef>
          <a:spcPct val="50000"/>
        </a:spcBef>
        <a:spcAft>
          <a:spcPct val="0"/>
        </a:spcAft>
        <a:buChar char="•"/>
        <a:defRPr kumimoji="1" sz="1600" b="1">
          <a:solidFill>
            <a:schemeClr val="tx1"/>
          </a:solidFill>
          <a:latin typeface="+mn-lt"/>
          <a:ea typeface="+mn-ea"/>
          <a:cs typeface="+mn-cs"/>
        </a:defRPr>
      </a:lvl1pPr>
      <a:lvl2pPr marL="387350" indent="-11906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Font typeface="Microsoft Sans Serif" pitchFamily="34" charset="0"/>
        <a:buChar char="-"/>
        <a:defRPr kumimoji="1" sz="1200">
          <a:solidFill>
            <a:schemeClr val="tx1"/>
          </a:solidFill>
          <a:latin typeface="Arial" charset="0"/>
          <a:ea typeface="돋움체" pitchFamily="49" charset="-127"/>
        </a:defRPr>
      </a:lvl2pPr>
      <a:lvl3pPr marL="650875" indent="-84138" algn="l" rtl="0" eaLnBrk="0" fontAlgn="base" hangingPunct="0">
        <a:lnSpc>
          <a:spcPct val="70000"/>
        </a:lnSpc>
        <a:spcBef>
          <a:spcPct val="50000"/>
        </a:spcBef>
        <a:spcAft>
          <a:spcPct val="0"/>
        </a:spcAft>
        <a:buFont typeface="Times New Roman" pitchFamily="18" charset="0"/>
        <a:buChar char="."/>
        <a:defRPr kumimoji="1" sz="1200">
          <a:solidFill>
            <a:schemeClr val="tx1"/>
          </a:solidFill>
          <a:latin typeface="Arial" charset="0"/>
          <a:ea typeface="돋움체" pitchFamily="49" charset="-127"/>
        </a:defRPr>
      </a:lvl3pPr>
      <a:lvl4pPr marL="1143000" indent="-762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4pPr>
      <a:lvl5pPr marL="1447800" indent="-1143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SzPct val="79000"/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5pPr>
      <a:lvl6pPr marL="1905000" indent="-1143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SzPct val="79000"/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6pPr>
      <a:lvl7pPr marL="2362200" indent="-1143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SzPct val="79000"/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7pPr>
      <a:lvl8pPr marL="2819400" indent="-1143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SzPct val="79000"/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8pPr>
      <a:lvl9pPr marL="3276600" indent="-114300" algn="l" rtl="0" eaLnBrk="0" fontAlgn="base" hangingPunct="0">
        <a:lnSpc>
          <a:spcPct val="80000"/>
        </a:lnSpc>
        <a:spcBef>
          <a:spcPct val="50000"/>
        </a:spcBef>
        <a:spcAft>
          <a:spcPct val="0"/>
        </a:spcAft>
        <a:buSzPct val="79000"/>
        <a:buFont typeface="Wingdings" pitchFamily="2" charset="2"/>
        <a:buChar char=" "/>
        <a:defRPr kumimoji="1" sz="1000">
          <a:solidFill>
            <a:schemeClr val="tx1"/>
          </a:solidFill>
          <a:latin typeface="Arial" charset="0"/>
          <a:ea typeface="돋움체" pitchFamily="49" charset="-127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://www.mozilla.or.kr/ko/" TargetMode="Externa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guide02.html" TargetMode="External"/><Relationship Id="rId2" Type="http://schemas.openxmlformats.org/officeDocument/2006/relationships/hyperlink" Target="guide01.html" TargetMode="External"/><Relationship Id="rId1" Type="http://schemas.openxmlformats.org/officeDocument/2006/relationships/slideLayout" Target="../slideLayouts/slideLayout9.xml"/><Relationship Id="rId5" Type="http://schemas.openxmlformats.org/officeDocument/2006/relationships/hyperlink" Target="guide04.html" TargetMode="External"/><Relationship Id="rId4" Type="http://schemas.openxmlformats.org/officeDocument/2006/relationships/hyperlink" Target="guide03.html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33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/>
        </p:nvSpPr>
        <p:spPr>
          <a:xfrm>
            <a:off x="0" y="1785938"/>
            <a:ext cx="9906000" cy="1857375"/>
          </a:xfrm>
          <a:prstGeom prst="rect">
            <a:avLst/>
          </a:prstGeom>
          <a:solidFill>
            <a:srgbClr val="005EAD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ko-KR" altLang="en-US"/>
          </a:p>
        </p:txBody>
      </p:sp>
      <p:graphicFrame>
        <p:nvGraphicFramePr>
          <p:cNvPr id="7" name="Group 3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216585184"/>
              </p:ext>
            </p:extLst>
          </p:nvPr>
        </p:nvGraphicFramePr>
        <p:xfrm>
          <a:off x="2797175" y="5159375"/>
          <a:ext cx="4310613" cy="777240"/>
        </p:xfrm>
        <a:graphic>
          <a:graphicData uri="http://schemas.openxmlformats.org/drawingml/2006/table">
            <a:tbl>
              <a:tblPr/>
              <a:tblGrid>
                <a:gridCol w="1718190"/>
                <a:gridCol w="2592423"/>
              </a:tblGrid>
              <a:tr h="23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작성자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김미선</a:t>
                      </a: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, </a:t>
                      </a: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이은경</a:t>
                      </a:r>
                      <a:endParaRPr kumimoji="1" lang="ko-KR" altLang="en-U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lt"/>
                        <a:ea typeface="+mj-ea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작성날짜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2011.10.18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992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Version</a:t>
                      </a:r>
                    </a:p>
                  </a:txBody>
                  <a:tcPr horzOverflow="overflow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j-lt"/>
                          <a:ea typeface="+mj-ea"/>
                        </a:rPr>
                        <a:t>0.1</a:t>
                      </a:r>
                    </a:p>
                  </a:txBody>
                  <a:tcPr horzOverflow="overflow">
                    <a:lnL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165" name="Picture 2" descr="D:\(ANDY)\(제안서)\롯데닷컴 리뉴얼\lott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" y="1827213"/>
            <a:ext cx="1781175" cy="42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6" name="TextBox 10"/>
          <p:cNvSpPr txBox="1">
            <a:spLocks noChangeArrowheads="1"/>
          </p:cNvSpPr>
          <p:nvPr/>
        </p:nvSpPr>
        <p:spPr bwMode="auto">
          <a:xfrm>
            <a:off x="3510043" y="4015108"/>
            <a:ext cx="2585965" cy="41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600" b="1" err="1" smtClean="0">
                <a:latin typeface="맑은 고딕" pitchFamily="50" charset="-127"/>
                <a:ea typeface="맑은 고딕" pitchFamily="50" charset="-127"/>
              </a:rPr>
              <a:t>롯데슈퍼</a:t>
            </a:r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600" b="1" err="1" smtClean="0">
                <a:latin typeface="맑은 고딕" pitchFamily="50" charset="-127"/>
                <a:ea typeface="맑은 고딕" pitchFamily="50" charset="-127"/>
              </a:rPr>
              <a:t>리뉴얼</a:t>
            </a:r>
            <a:r>
              <a:rPr lang="ko-KR" altLang="en-US" sz="1600" b="1" smtClean="0">
                <a:latin typeface="맑은 고딕" pitchFamily="50" charset="-127"/>
                <a:ea typeface="맑은 고딕" pitchFamily="50" charset="-127"/>
              </a:rPr>
              <a:t> 프로젝트</a:t>
            </a:r>
            <a:endParaRPr lang="ko-KR" altLang="en-US" sz="1600" b="1"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Rectangle 26"/>
          <p:cNvSpPr txBox="1">
            <a:spLocks noChangeArrowheads="1"/>
          </p:cNvSpPr>
          <p:nvPr/>
        </p:nvSpPr>
        <p:spPr>
          <a:xfrm>
            <a:off x="0" y="2348880"/>
            <a:ext cx="9906000" cy="936104"/>
          </a:xfrm>
          <a:prstGeom prst="rect">
            <a:avLst/>
          </a:prstGeom>
        </p:spPr>
        <p:txBody>
          <a:bodyPr/>
          <a:lstStyle/>
          <a:p>
            <a:pPr algn="ctr" eaLnBrk="0" hangingPunct="0">
              <a:defRPr/>
            </a:pPr>
            <a:r>
              <a:rPr lang="en-US" altLang="ko-KR" sz="2800" kern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Back Office System</a:t>
            </a:r>
          </a:p>
          <a:p>
            <a:pPr algn="ctr" eaLnBrk="0" hangingPunct="0">
              <a:defRPr/>
            </a:pPr>
            <a:r>
              <a:rPr lang="en-US" altLang="ko-KR" sz="2800" kern="0" smtClean="0">
                <a:solidFill>
                  <a:schemeClr val="bg1"/>
                </a:solidFill>
                <a:latin typeface="Arial" pitchFamily="34" charset="0"/>
                <a:ea typeface="맑은 고딕" pitchFamily="50" charset="-127"/>
                <a:cs typeface="Arial" pitchFamily="34" charset="0"/>
              </a:rPr>
              <a:t>HTML GUIDE</a:t>
            </a:r>
            <a:endParaRPr lang="ko-KR" altLang="en-US" sz="2800" kern="0">
              <a:solidFill>
                <a:schemeClr val="bg1"/>
              </a:solidFill>
              <a:latin typeface="Arial" pitchFamily="34" charset="0"/>
              <a:ea typeface="맑은 고딕" pitchFamily="50" charset="-127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298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(6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852936"/>
            <a:ext cx="92890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style="width:11%;"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style="width:23%;"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style="width:11%;"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style="width:22%;"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style="width:11%;"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style="width:22%;"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3068960"/>
            <a:ext cx="5688632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- 6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 테이블 경우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총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개이며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좌측부터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순서대로 가로 넓이를 지정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- 6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단의 기본넓이는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100%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기준으로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11% - 23% - 11% - 22% - 11% - 22%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분배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행이 추가될 경우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&gt;&lt;/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열이 추가될 경우 반드시  늘어난 열 개수만큼 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추가하고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&lt;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&lt;td&gt;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 함께추가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테이블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11932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298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(2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852936"/>
            <a:ext cx="92890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style="width:85%;"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3068960"/>
            <a:ext cx="5688632" cy="108012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- 2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 테이블 경우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총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개이며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좌측부터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순서대로 가로 넓이를 지정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- 2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단의 기본넓이는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100%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기준으로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15% - 85%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분배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행이 추가될 경우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&gt;&lt;/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열이 추가될 경우 반드시  늘어난 열 개수만큼 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추가하고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&lt;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&lt;td&gt;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 함께추가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테이블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232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298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(8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348880"/>
            <a:ext cx="9289032" cy="40324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style="width:10%;"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style="width:10%;"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style="width:10%;"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style="width:10%;"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상품번호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판매코드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상품번호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/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명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    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판매코드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      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2564904"/>
            <a:ext cx="5688632" cy="129614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- 8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 테이블 경우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총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8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개이며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좌측부터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순서대로 가로 넓이를 지정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- 8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단의 기본넓이는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100%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기준으로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10% - 15% - 10% - 15% - 10% - 15% - 10% - 15%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분배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행이 추가될 경우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&gt;&lt;/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열이 추가될 경우 반드시  늘어난 열 개수만큼 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추가하고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&lt;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&lt;td&gt;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 함께추가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테이블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140439"/>
          </a:xfrm>
          <a:prstGeom prst="rect">
            <a:avLst/>
          </a:prstGeom>
        </p:spPr>
      </p:pic>
      <p:pic>
        <p:nvPicPr>
          <p:cNvPr id="12" name="그림 11" descr="테이블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268760"/>
            <a:ext cx="9289032" cy="14043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2991525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(4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: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넓이가 일정하지 않을 경우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852936"/>
            <a:ext cx="92890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style="width:50%;"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style="width:25%;"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3068960"/>
            <a:ext cx="5688632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특정영역이 넓은 경우 </a:t>
            </a:r>
            <a:r>
              <a:rPr lang="en-US" altLang="ko-KR" sz="90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15% -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50%</a:t>
            </a:r>
            <a:r>
              <a:rPr lang="en-US" altLang="ko-KR" sz="90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- 15% -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25%</a:t>
            </a:r>
            <a:r>
              <a:rPr lang="en-US" altLang="ko-KR" sz="90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가장 넓은 곳의 영역의 값을 늘려주고 다른 곳의 값을 줄여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100%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맞춤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테이블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67948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24336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(4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: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열이 합쳐질 경우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924944"/>
            <a:ext cx="92890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style="width:35%;"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style="width:35%;"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인풋박스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타이틀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 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FF0000"/>
                </a:solidFill>
                <a:latin typeface="+mj-ea"/>
                <a:ea typeface="+mj-ea"/>
              </a:rPr>
              <a:t>	 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타이틀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     &lt;td 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colspan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=“3”&gt;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	 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3140968"/>
            <a:ext cx="5688632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특정 열이 합쳐져야 할 경우 열의 개수에 따라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개수를 맞춤 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en-US" altLang="ko-KR" sz="90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15% -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35%</a:t>
            </a:r>
            <a:r>
              <a:rPr lang="en-US" altLang="ko-KR" sz="900" smtClean="0">
                <a:solidFill>
                  <a:srgbClr val="0000FF"/>
                </a:solidFill>
                <a:latin typeface="맑은 고딕" pitchFamily="50" charset="-127"/>
                <a:ea typeface="맑은 고딕" pitchFamily="50" charset="-127"/>
              </a:rPr>
              <a:t> - 15% -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35%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합쳐질 열의 개수를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&lt;td </a:t>
            </a:r>
            <a:r>
              <a:rPr lang="en-US" altLang="ko-KR" sz="900" b="1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colspan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=“3”&gt;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으로 조절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예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전체 열이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6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개이고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개의 열이 합쳐지는 경우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colspan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=“5”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" name="그림 9" descr="테이블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4557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208903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필수 내용 </a:t>
            </a:r>
            <a:r>
              <a:rPr kumimoji="0" lang="ko-KR" altLang="en-US" err="1" smtClean="0">
                <a:solidFill>
                  <a:srgbClr val="000000"/>
                </a:solidFill>
                <a:latin typeface="Verdana"/>
                <a:ea typeface="맑은 고딕"/>
              </a:rPr>
              <a:t>클래스명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996952"/>
            <a:ext cx="9289032" cy="33843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t_pointR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"&gt;*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주소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3656856" y="3140968"/>
            <a:ext cx="5688632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필수입력 표시에는 반드시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900" b="1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class=“</a:t>
            </a:r>
            <a:r>
              <a:rPr lang="en-US" altLang="ko-KR" sz="900" b="1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t_pointR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”&gt;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9" name="그림 8" descr="테이블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7740860" cy="12980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3. </a:t>
            </a:r>
            <a:r>
              <a:rPr kumimoji="0" lang="ko-KR" altLang="en-US" sz="1200" b="1" err="1" smtClean="0">
                <a:solidFill>
                  <a:srgbClr val="000000"/>
                </a:solidFill>
                <a:latin typeface="Verdana"/>
                <a:ea typeface="맑은 고딕"/>
              </a:rPr>
              <a:t>그리드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 컨트롤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243368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(4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: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열이 합쳐질 경우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924944"/>
            <a:ext cx="9289032" cy="34563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- </a:t>
            </a: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버튼만 있을 경우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grid_box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g_areaR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	       &lt;a 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="#" class="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btn_black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" title=“</a:t>
            </a:r>
            <a:r>
              <a:rPr kumimoji="0" lang="ko-KR" altLang="en-US" sz="900" err="1" smtClean="0">
                <a:solidFill>
                  <a:srgbClr val="FF0000"/>
                </a:solidFill>
                <a:latin typeface="+mj-ea"/>
              </a:rPr>
              <a:t>버튼명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rgbClr val="FF0000"/>
                </a:solidFill>
                <a:latin typeface="+mj-ea"/>
              </a:rPr>
              <a:t> </a:t>
            </a:r>
            <a:r>
              <a:rPr kumimoji="0" lang="ko-KR" altLang="en-US" sz="900" err="1" smtClean="0">
                <a:solidFill>
                  <a:srgbClr val="FF0000"/>
                </a:solidFill>
                <a:latin typeface="+mj-ea"/>
              </a:rPr>
              <a:t>버튼명</a:t>
            </a:r>
            <a:r>
              <a:rPr kumimoji="0" lang="ko-KR" altLang="en-US" sz="900" smtClean="0">
                <a:solidFill>
                  <a:srgbClr val="FF0000"/>
                </a:solidFill>
                <a:latin typeface="+mj-ea"/>
              </a:rPr>
              <a:t> 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	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- </a:t>
            </a:r>
            <a:r>
              <a:rPr kumimoji="0" lang="ko-KR" altLang="en-US" sz="900" b="1" err="1" smtClean="0">
                <a:solidFill>
                  <a:srgbClr val="0000FF"/>
                </a:solidFill>
                <a:latin typeface="+mj-ea"/>
              </a:rPr>
              <a:t>좌우컨텐츠가</a:t>
            </a: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 다 있을 경우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grid_box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g_areaL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&lt;/div&gt;</a:t>
            </a: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g_areaR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rgbClr val="FF0000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FF0000"/>
                </a:solidFill>
                <a:latin typeface="+mj-ea"/>
              </a:rPr>
              <a:t>버튼과 </a:t>
            </a:r>
            <a:r>
              <a:rPr kumimoji="0" lang="ko-KR" altLang="en-US" sz="900" err="1" smtClean="0">
                <a:solidFill>
                  <a:srgbClr val="FF0000"/>
                </a:solidFill>
                <a:latin typeface="+mj-ea"/>
              </a:rPr>
              <a:t>셀렉트박스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- </a:t>
            </a:r>
            <a:r>
              <a:rPr kumimoji="0" lang="ko-KR" altLang="en-US" sz="900" b="1" err="1" smtClean="0">
                <a:solidFill>
                  <a:srgbClr val="0000FF"/>
                </a:solidFill>
                <a:latin typeface="+mj-ea"/>
              </a:rPr>
              <a:t>컨텐츠</a:t>
            </a: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, </a:t>
            </a: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버튼 모두 없는 경우 </a:t>
            </a: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(IE6 </a:t>
            </a: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화면유지를 위해 반드시 추가</a:t>
            </a:r>
            <a:r>
              <a:rPr kumimoji="0" lang="en-US" altLang="ko-KR" sz="900" b="1" smtClean="0">
                <a:solidFill>
                  <a:srgbClr val="0000FF"/>
                </a:solidFill>
                <a:latin typeface="+mj-ea"/>
              </a:rPr>
              <a:t>)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grid_box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FF0000"/>
                </a:solidFill>
                <a:latin typeface="+mj-ea"/>
              </a:rPr>
              <a:t>&lt;div class=“none"&gt;&lt;/div&gt;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9" name="그림 8" descr="그리드컨트롤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5"/>
            <a:ext cx="9289032" cy="164072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415498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탭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1628800"/>
            <a:ext cx="9289032" cy="151216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grid_box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tab_box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ul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class="tab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clfix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&gt;&lt;a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tabmu_on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탭내용을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 넣어주세요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&gt;&lt;a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="#"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tabmu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 title="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탭내용을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 넣어주세요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&gt;&lt;a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="#"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tabmu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 title="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err="1" smtClean="0">
                <a:solidFill>
                  <a:schemeClr val="tx1"/>
                </a:solidFill>
                <a:latin typeface="+mj-ea"/>
              </a:rPr>
              <a:t>탭내용을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 넣어주세요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li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ul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1" name="그림 10" descr="탭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4824536" cy="302795"/>
          </a:xfrm>
          <a:prstGeom prst="rect">
            <a:avLst/>
          </a:prstGeom>
        </p:spPr>
      </p:pic>
      <p:sp>
        <p:nvSpPr>
          <p:cNvPr id="12" name="직사각형 11"/>
          <p:cNvSpPr/>
          <p:nvPr/>
        </p:nvSpPr>
        <p:spPr bwMode="auto">
          <a:xfrm>
            <a:off x="6681192" y="1844824"/>
            <a:ext cx="2664296" cy="1008112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활성화 된 탭에는 </a:t>
            </a:r>
            <a:r>
              <a:rPr lang="en-US" altLang="ko-KR" sz="900" b="1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tabmu_on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클래스를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00472" y="3351867"/>
            <a:ext cx="1217000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검색영역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pic>
        <p:nvPicPr>
          <p:cNvPr id="27" name="그림 26" descr="버튼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3717032"/>
            <a:ext cx="9289032" cy="679483"/>
          </a:xfrm>
          <a:prstGeom prst="rect">
            <a:avLst/>
          </a:prstGeom>
        </p:spPr>
      </p:pic>
      <p:sp>
        <p:nvSpPr>
          <p:cNvPr id="28" name="직사각형 27"/>
          <p:cNvSpPr/>
          <p:nvPr/>
        </p:nvSpPr>
        <p:spPr bwMode="auto">
          <a:xfrm>
            <a:off x="272480" y="4581128"/>
            <a:ext cx="9289032" cy="18002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활성버튼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btn_sch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&lt;a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btn_gblue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초기화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초기화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&lt;a 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</a:rPr>
              <a:t>btn_blue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검색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검색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비활성버튼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class="btn_sch"&gt;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class="btn_blue_none"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초기화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초기화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class="btn_blue_none"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검색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검색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29" name="직사각형 28"/>
          <p:cNvSpPr/>
          <p:nvPr/>
        </p:nvSpPr>
        <p:spPr bwMode="auto">
          <a:xfrm>
            <a:off x="5817096" y="4797152"/>
            <a:ext cx="3525992" cy="86409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검색용 버튼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버튼에 반드시 각각의 해당 클래스로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초기화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검색 비활성 버튼 클래스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class=“btn_blue_none”</a:t>
            </a: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39012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그리드 영역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1916832"/>
            <a:ext cx="9289032" cy="165618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class="btn_black"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미리보기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미리보기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class="btn_black en“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title="EXCEL"&gt;&lt;span&gt;EXCEL&lt;/span&gt;&lt;/a&gt;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비활성버튼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class="btn_none"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미리보기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미리보기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class="btn_none en“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title="EXCEL"&gt;&lt;span&gt;EXCEL&lt;/span&gt;&lt;/a&gt;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4592960" y="2132856"/>
            <a:ext cx="4752528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그리드 영역 버튼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한글 텍스트 버튼 클래스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class="btn_black“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영문 또는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EXCEL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버튼 클래스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class="btn_black en“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반드시 두개의 클래스를 사용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 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비활성 버튼 클래스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class=“btn_none”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영문 비활성 버튼 클래스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class=“btn_none en”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(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반드시 두개의 클래스를 사용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)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lang="en-US" altLang="ko-KR" sz="900" b="1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endParaRPr lang="en-US" altLang="ko-KR" sz="900" b="1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버튼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51338"/>
            <a:ext cx="9289032" cy="621478"/>
          </a:xfrm>
          <a:prstGeom prst="rect">
            <a:avLst/>
          </a:prstGeom>
        </p:spPr>
      </p:pic>
      <p:pic>
        <p:nvPicPr>
          <p:cNvPr id="16" name="그림 15" descr="버튼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4221088"/>
            <a:ext cx="9289032" cy="861783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00472" y="3897923"/>
            <a:ext cx="1691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테이블 영역 내부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18" name="직사각형 17"/>
          <p:cNvSpPr/>
          <p:nvPr/>
        </p:nvSpPr>
        <p:spPr bwMode="auto">
          <a:xfrm>
            <a:off x="272480" y="5229200"/>
            <a:ext cx="9289032" cy="122413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class="btn_gray"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샘플보기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샘플보기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비활성버튼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class="btn_gray_none"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샘플보기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샘플보기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5025008" y="5445224"/>
            <a:ext cx="431808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테이블 영역 내부 버튼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81972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트리메뉴 새로고침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3728863" y="1196752"/>
            <a:ext cx="5860825" cy="17281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class="refresh“&gt;&lt;img src="../../img/content/btn_refresh.gif"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alt="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새로고침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 /&gt;&lt;/a&gt;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ko-KR" altLang="en-US" sz="900" b="1" smtClean="0">
                <a:solidFill>
                  <a:srgbClr val="0000FF"/>
                </a:solidFill>
                <a:latin typeface="+mj-ea"/>
              </a:rPr>
              <a:t>비활성버튼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class="refresh“&gt;&lt;img src="../../img/content/btn_refresh_none.gif"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alt="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새로고침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 /&gt;&lt;/a&gt;</a:t>
            </a:r>
            <a:endParaRPr kumimoji="0" lang="en-US" altLang="ko-KR" sz="900" b="1" smtClean="0">
              <a:solidFill>
                <a:srgbClr val="0000FF"/>
              </a:solidFill>
              <a:latin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endParaRPr kumimoji="0" lang="en-US" altLang="ko-KR" sz="900" smtClean="0">
              <a:solidFill>
                <a:schemeClr val="tx1"/>
              </a:solidFill>
              <a:latin typeface="+mj-ea"/>
            </a:endParaRPr>
          </a:p>
        </p:txBody>
      </p:sp>
      <p:pic>
        <p:nvPicPr>
          <p:cNvPr id="14" name="그림 13" descr="버튼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1" y="1196753"/>
            <a:ext cx="3312367" cy="1330862"/>
          </a:xfrm>
          <a:prstGeom prst="rect">
            <a:avLst/>
          </a:prstGeom>
        </p:spPr>
      </p:pic>
      <p:pic>
        <p:nvPicPr>
          <p:cNvPr id="21" name="그림 20" descr="버튼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3861048"/>
            <a:ext cx="9289032" cy="29831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472" y="3465875"/>
            <a:ext cx="1691489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전체제어 및 팝업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272480" y="4365104"/>
            <a:ext cx="9289032" cy="194421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&lt;!-- total page button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class="page_btnbox marT20"&gt;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class="btn_page"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추가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추가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 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class="btn_page"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삭제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삭제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 &lt;a      href="#“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class="btn_page"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저장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저장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 &lt;a href="#"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class="btn_page"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title="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닫기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닫기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&lt;!-- // total page button --&gt;</a:t>
            </a:r>
          </a:p>
        </p:txBody>
      </p:sp>
      <p:sp>
        <p:nvSpPr>
          <p:cNvPr id="11" name="직사각형 10"/>
          <p:cNvSpPr/>
          <p:nvPr/>
        </p:nvSpPr>
        <p:spPr bwMode="auto">
          <a:xfrm>
            <a:off x="5025008" y="5301208"/>
            <a:ext cx="4318080" cy="7920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전체제어 및 팝업버튼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전체에 해당되는 내용을 추가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삭제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저장할시에 해당 영역을 넣어주시고 해당사항이 없을 경우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div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전체삭제 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Verdana"/>
                <a:ea typeface="맑은 고딕"/>
              </a:rPr>
              <a:t>Table of Contents</a:t>
            </a:r>
            <a:endParaRPr kumimoji="0" lang="ko-KR" altLang="en-US" b="1">
              <a:solidFill>
                <a:srgbClr val="FFFFFF"/>
              </a:solidFill>
              <a:latin typeface="Verdana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2560" y="1011434"/>
            <a:ext cx="1184940" cy="9856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유형별템플릿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팝업템플릿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폴더 및 파일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요소샘플링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6536" y="723402"/>
            <a:ext cx="17812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1)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가이드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HTML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 안내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2560" y="2453694"/>
            <a:ext cx="1954381" cy="17081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err="1" smtClean="0">
                <a:solidFill>
                  <a:srgbClr val="000000"/>
                </a:solidFill>
                <a:latin typeface="Verdana"/>
                <a:ea typeface="맑은 고딕"/>
              </a:rPr>
              <a:t>그리드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 컨트롤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err="1" smtClean="0">
                <a:solidFill>
                  <a:srgbClr val="000000"/>
                </a:solidFill>
                <a:latin typeface="Verdana"/>
                <a:ea typeface="맑은 고딕"/>
              </a:rPr>
              <a:t>트리메뉴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 요소들 간격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윈도우 팝업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76536" y="2188120"/>
            <a:ext cx="161294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2)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요소 샘플링 활용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992560" y="4653136"/>
            <a:ext cx="1358064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err="1" smtClean="0">
                <a:solidFill>
                  <a:srgbClr val="000000"/>
                </a:solidFill>
                <a:latin typeface="Verdana"/>
                <a:ea typeface="맑은 고딕"/>
              </a:rPr>
              <a:t>파이어폭스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 설치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부가기능 설치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AutoNum type="arabicPeriod"/>
            </a:pP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오류체크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6536" y="4365104"/>
            <a:ext cx="234551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3) Firefox Html </a:t>
            </a:r>
            <a:r>
              <a:rPr kumimoji="0" lang="en-US" altLang="ko-KR" sz="1200" b="1" err="1" smtClean="0">
                <a:solidFill>
                  <a:srgbClr val="000000"/>
                </a:solidFill>
                <a:latin typeface="Verdana"/>
                <a:ea typeface="맑은 고딕"/>
              </a:rPr>
              <a:t>Validator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5183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일반 코멘트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pic>
        <p:nvPicPr>
          <p:cNvPr id="17" name="그림 16" descr="버튼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4077072"/>
            <a:ext cx="9289032" cy="861783"/>
          </a:xfrm>
          <a:prstGeom prst="rect">
            <a:avLst/>
          </a:prstGeom>
        </p:spPr>
      </p:pic>
      <p:pic>
        <p:nvPicPr>
          <p:cNvPr id="18" name="그림 17" descr="아이콘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2480" y="1196752"/>
            <a:ext cx="9289032" cy="214425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 bwMode="auto">
          <a:xfrm>
            <a:off x="272480" y="2924944"/>
            <a:ext cx="928903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&lt;span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class="ico_help“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텍스트 내용을 넣어주세요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7977336" y="1124744"/>
            <a:ext cx="1584176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6105128" y="1988840"/>
            <a:ext cx="3456384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00472" y="3753907"/>
            <a:ext cx="1518364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테이블 내부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5" name="직사각형 24"/>
          <p:cNvSpPr/>
          <p:nvPr/>
        </p:nvSpPr>
        <p:spPr bwMode="auto">
          <a:xfrm>
            <a:off x="272480" y="5085184"/>
            <a:ext cx="9289032" cy="50405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&lt;span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class="ico_que“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텍스트 내용을 넣어주세요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</a:t>
            </a:r>
          </a:p>
        </p:txBody>
      </p:sp>
      <p:sp>
        <p:nvSpPr>
          <p:cNvPr id="26" name="직사각형 25"/>
          <p:cNvSpPr/>
          <p:nvPr/>
        </p:nvSpPr>
        <p:spPr bwMode="auto">
          <a:xfrm>
            <a:off x="1640632" y="4653136"/>
            <a:ext cx="532859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7620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HELP 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버튼이 없는 경우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72480" y="4149080"/>
            <a:ext cx="9289032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class="help_box"&gt;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     &lt;div class="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help_dsc01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clfix"&gt;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&lt;h3 class="ico_help"&gt;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일괄등록안내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&lt;/h3&gt;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&lt;ul&gt;            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&lt;/ul&gt;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025008" y="4365104"/>
            <a:ext cx="4318080" cy="7200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도움말에 버튼이 없는 경우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div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클래스명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help_dsc01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21" name="그림 20" descr="도움말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79" y="1124744"/>
            <a:ext cx="7775111" cy="252028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3" name="직사각형 22"/>
          <p:cNvSpPr/>
          <p:nvPr/>
        </p:nvSpPr>
        <p:spPr bwMode="auto">
          <a:xfrm>
            <a:off x="6681192" y="1628800"/>
            <a:ext cx="1368152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도움말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2038449"/>
          </a:xfrm>
          <a:prstGeom prst="rect">
            <a:avLst/>
          </a:prstGeom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240482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4.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탭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버튼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아이콘 </a:t>
            </a: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/ HELP</a:t>
            </a:r>
            <a:endParaRPr kumimoji="0" lang="ko-KR" altLang="en-US" sz="1200" b="1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76202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HELP 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버튼이 있는 경우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19" name="직사각형 18"/>
          <p:cNvSpPr/>
          <p:nvPr/>
        </p:nvSpPr>
        <p:spPr bwMode="auto">
          <a:xfrm>
            <a:off x="8913440" y="2060848"/>
            <a:ext cx="648072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272480" y="4149080"/>
            <a:ext cx="9289032" cy="2232248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class="help_box"&gt;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     &lt;div class="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help_dsc02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 clfix"&gt;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&lt;h3 class="ico_help"&gt;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일괄등록안내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&lt;/h3&gt;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&lt;ul&gt;              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    &lt;li&gt;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신규업체 등록시 신규버튼을 클릭후 입력해주세요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.&lt;/li&gt;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&lt;/ul&gt;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&lt;div class="btn_area"&gt;&lt;a href="#" class="btn_gray" title="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샘플보기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"&gt;&lt;span&gt;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샘플보기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&lt;/span&gt;&lt;/a&gt;&lt;/div&gt;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025008" y="4365104"/>
            <a:ext cx="4318080" cy="7200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도움말에 버튼이 있는 경우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div </a:t>
            </a:r>
            <a:r>
              <a:rPr lang="ko-KR" altLang="en-US" sz="900" dirty="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클래스명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kumimoji="0" lang="en-US" altLang="ko-KR" sz="900" b="1" dirty="0" smtClean="0">
                <a:solidFill>
                  <a:srgbClr val="FF0000"/>
                </a:solidFill>
                <a:latin typeface="+mj-ea"/>
              </a:rPr>
              <a:t>help_dsc02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 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버튼이 포함된 </a:t>
            </a:r>
            <a:r>
              <a:rPr lang="en-US" altLang="ko-KR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div </a:t>
            </a:r>
            <a:r>
              <a:rPr lang="ko-KR" altLang="en-US" sz="900" dirty="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추가</a:t>
            </a:r>
            <a:endParaRPr lang="en-US" altLang="ko-KR" sz="900" dirty="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5.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트리메뉴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72480" y="5013176"/>
            <a:ext cx="928903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1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en-US" altLang="ko-KR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en-US" altLang="ko-KR" sz="1200" dirty="0" err="1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js</a:t>
            </a:r>
            <a:r>
              <a:rPr lang="ko-KR" altLang="en-US" sz="1200" dirty="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파일 적용 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&lt;link 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rel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="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stylesheet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" type="text/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css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" 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="../../com/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css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/contents.css"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&lt;link 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rel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="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stylesheet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" type="text/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css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" 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href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="../../com/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css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/</a:t>
            </a:r>
            <a:r>
              <a:rPr kumimoji="0" lang="en-US" altLang="ko-KR" sz="900" dirty="0" err="1" smtClean="0">
                <a:solidFill>
                  <a:schemeClr val="tx1"/>
                </a:solidFill>
                <a:latin typeface="+mj-ea"/>
              </a:rPr>
              <a:t>jquery.treeview.css</a:t>
            </a:r>
            <a:r>
              <a:rPr kumimoji="0" lang="en-US" altLang="ko-KR" sz="900" dirty="0" smtClean="0">
                <a:solidFill>
                  <a:schemeClr val="tx1"/>
                </a:solidFill>
                <a:latin typeface="+mj-ea"/>
              </a:rPr>
              <a:t>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&lt;script 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src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="../../com/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js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/jquery-1.6.4.min.js" type="text/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javascript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"&gt;&lt;/script&gt;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&lt;script 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src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="../../com/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js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jquery.all.js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" type="text/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javascript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"&gt;&lt;/script&gt;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&lt;script 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src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="../../com/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js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/design.js" type="text/</a:t>
            </a:r>
            <a:r>
              <a:rPr kumimoji="0" lang="en-US" altLang="ko-KR" sz="900" dirty="0" err="1" smtClean="0">
                <a:solidFill>
                  <a:srgbClr val="FF0000"/>
                </a:solidFill>
                <a:latin typeface="+mj-ea"/>
              </a:rPr>
              <a:t>javascript</a:t>
            </a:r>
            <a:r>
              <a:rPr kumimoji="0" lang="en-US" altLang="ko-KR" sz="900" dirty="0" smtClean="0">
                <a:solidFill>
                  <a:srgbClr val="FF0000"/>
                </a:solidFill>
                <a:latin typeface="+mj-ea"/>
              </a:rPr>
              <a:t>"&gt;&lt;/script&gt;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025008" y="5229200"/>
            <a:ext cx="4318080" cy="7200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트리메뉴 적용시 해당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js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파일의 순서를 위와 같이 지켜주어야함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5" name="그림 14" descr="레이아웃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850266"/>
            <a:ext cx="9289032" cy="40188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6.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요소들 간격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72480" y="5013176"/>
            <a:ext cx="928903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class="tit_bar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marT20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025008" y="5229200"/>
            <a:ext cx="4318080" cy="720080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요소들 간의 간격은 타이틀 바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div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클래스에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marT20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추가하여 조절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해당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css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내용은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margin-top:20px;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위로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20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픽셀의 간격을 준다는 의미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 descr="간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53378" cy="338437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 bwMode="auto">
          <a:xfrm>
            <a:off x="8265368" y="1772816"/>
            <a:ext cx="1296144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3152800" y="2780928"/>
            <a:ext cx="6480720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2" y="764704"/>
            <a:ext cx="153118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컨텐츠박스 사이 간격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6.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요소들 간격</a:t>
            </a:r>
          </a:p>
        </p:txBody>
      </p:sp>
      <p:sp>
        <p:nvSpPr>
          <p:cNvPr id="16" name="직사각형 15"/>
          <p:cNvSpPr/>
          <p:nvPr/>
        </p:nvSpPr>
        <p:spPr bwMode="auto">
          <a:xfrm>
            <a:off x="272480" y="5013176"/>
            <a:ext cx="9289032" cy="136815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&lt;a href="#" class="btn_black" 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추가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추가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   &lt;a href="#" class=“btn_black" title=“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삭제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"&gt;&lt;span&gt;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</a:rPr>
              <a:t>삭제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&lt;/span&gt;&lt;/a&gt;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5025008" y="5661248"/>
            <a:ext cx="4318080" cy="57606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모든 버튼 사이 간격은 스페이스바 한칸을 띄어 간격 조절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8" name="그림 17" descr="간격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53378" cy="3384376"/>
          </a:xfrm>
          <a:prstGeom prst="rect">
            <a:avLst/>
          </a:prstGeom>
        </p:spPr>
      </p:pic>
      <p:sp>
        <p:nvSpPr>
          <p:cNvPr id="27" name="직사각형 26"/>
          <p:cNvSpPr/>
          <p:nvPr/>
        </p:nvSpPr>
        <p:spPr bwMode="auto">
          <a:xfrm>
            <a:off x="8769424" y="1556792"/>
            <a:ext cx="360040" cy="360040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8" name="직사각형 27"/>
          <p:cNvSpPr/>
          <p:nvPr/>
        </p:nvSpPr>
        <p:spPr bwMode="auto">
          <a:xfrm>
            <a:off x="8985448" y="3212976"/>
            <a:ext cx="216024" cy="432048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2" y="764704"/>
            <a:ext cx="216597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버튼 사이 간격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모든 버튼 공통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12" name="사각형 설명선 11"/>
          <p:cNvSpPr/>
          <p:nvPr/>
        </p:nvSpPr>
        <p:spPr bwMode="auto">
          <a:xfrm>
            <a:off x="3800872" y="4653136"/>
            <a:ext cx="936104" cy="432048"/>
          </a:xfrm>
          <a:prstGeom prst="wedgeRectCallout">
            <a:avLst>
              <a:gd name="adj1" fmla="val -20066"/>
              <a:gd name="adj2" fmla="val 109430"/>
            </a:avLst>
          </a:prstGeom>
          <a:solidFill>
            <a:srgbClr val="FF0000"/>
          </a:solidFill>
          <a:ln w="1905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b="1" smtClean="0">
                <a:solidFill>
                  <a:schemeClr val="bg1"/>
                </a:solidFill>
                <a:latin typeface="맑은 고딕" pitchFamily="50" charset="-127"/>
                <a:ea typeface="맑은 고딕" pitchFamily="50" charset="-127"/>
              </a:rPr>
              <a:t>스페이스바 한칸 띄우기</a:t>
            </a:r>
            <a:endParaRPr lang="ko-KR" altLang="en-US" sz="900" b="1" dirty="0" smtClean="0">
              <a:solidFill>
                <a:schemeClr val="bg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7.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윈도우 팝업</a:t>
            </a:r>
          </a:p>
        </p:txBody>
      </p:sp>
      <p:pic>
        <p:nvPicPr>
          <p:cNvPr id="7" name="그림 6" descr="윈도우팝업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908720"/>
            <a:ext cx="5039220" cy="4509120"/>
          </a:xfrm>
          <a:prstGeom prst="rect">
            <a:avLst/>
          </a:prstGeom>
        </p:spPr>
      </p:pic>
      <p:sp>
        <p:nvSpPr>
          <p:cNvPr id="8" name="직사각형 7"/>
          <p:cNvSpPr/>
          <p:nvPr/>
        </p:nvSpPr>
        <p:spPr bwMode="auto">
          <a:xfrm>
            <a:off x="5457056" y="908720"/>
            <a:ext cx="4248472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&lt;div id="content"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</a:rPr>
              <a:t>class="popup_body“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6611584" y="1556792"/>
            <a:ext cx="2949928" cy="79208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팝업으로 띄울시 상하좌우 여백을 위한 클래스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Class=“popup_body”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반드시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여백간격은 상하좌우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15px</a:t>
            </a:r>
          </a:p>
        </p:txBody>
      </p:sp>
      <p:sp>
        <p:nvSpPr>
          <p:cNvPr id="10" name="직사각형 9"/>
          <p:cNvSpPr/>
          <p:nvPr/>
        </p:nvSpPr>
        <p:spPr bwMode="auto">
          <a:xfrm>
            <a:off x="272480" y="1628800"/>
            <a:ext cx="5040560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1" name="직사각형 10"/>
          <p:cNvSpPr/>
          <p:nvPr/>
        </p:nvSpPr>
        <p:spPr bwMode="auto">
          <a:xfrm>
            <a:off x="272480" y="5157192"/>
            <a:ext cx="5040560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2" name="직사각형 11"/>
          <p:cNvSpPr/>
          <p:nvPr/>
        </p:nvSpPr>
        <p:spPr bwMode="auto">
          <a:xfrm rot="5400000">
            <a:off x="3476836" y="3392996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 bwMode="auto">
          <a:xfrm rot="5400000">
            <a:off x="-1419708" y="3392996"/>
            <a:ext cx="3528392" cy="288032"/>
          </a:xfrm>
          <a:prstGeom prst="rect">
            <a:avLst/>
          </a:prstGeom>
          <a:noFill/>
          <a:ln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</a:pPr>
            <a:endParaRPr lang="ko-KR" altLang="en-US" sz="900" dirty="0" smtClean="0">
              <a:ln w="57150">
                <a:solidFill>
                  <a:schemeClr val="tx1"/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3) Firefox Html </a:t>
            </a:r>
            <a:r>
              <a:rPr kumimoji="0" lang="en-US" altLang="ko-KR" b="1" err="1" smtClean="0">
                <a:solidFill>
                  <a:srgbClr val="FFFFFF"/>
                </a:solidFill>
                <a:latin typeface="+mj-ea"/>
                <a:ea typeface="+mj-ea"/>
              </a:rPr>
              <a:t>Validator</a:t>
            </a:r>
            <a:endParaRPr kumimoji="0" lang="ko-KR" altLang="en-US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548680"/>
            <a:ext cx="153279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err="1" smtClean="0">
                <a:solidFill>
                  <a:srgbClr val="000000"/>
                </a:solidFill>
                <a:latin typeface="Verdana"/>
                <a:ea typeface="맑은 고딕"/>
              </a:rPr>
              <a:t>파이어폭스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 설치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472" y="764704"/>
            <a:ext cx="58432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ko-KR" altLang="en-US" err="1" smtClean="0">
                <a:solidFill>
                  <a:schemeClr val="accent4"/>
                </a:solidFill>
                <a:latin typeface="Verdana"/>
                <a:ea typeface="맑은 고딕"/>
              </a:rPr>
              <a:t>파이어폭스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 다운로드 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  <a:hlinkClick r:id="rId2"/>
              </a:rPr>
              <a:t>http://www.mozilla.or.kr/ko/</a:t>
            </a:r>
            <a:endParaRPr kumimoji="0" lang="en-US" altLang="ko-KR" smtClean="0">
              <a:solidFill>
                <a:srgbClr val="FF0000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위 링크에 접속 후 아래 그림처럼 붉게 표시된 부분을 클릭하여 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Firefox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다운로드 받은 뒤 설치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b="35116"/>
          <a:stretch>
            <a:fillRect/>
          </a:stretch>
        </p:blipFill>
        <p:spPr bwMode="auto">
          <a:xfrm>
            <a:off x="344489" y="1483299"/>
            <a:ext cx="4536504" cy="17296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직사각형 6"/>
          <p:cNvSpPr/>
          <p:nvPr/>
        </p:nvSpPr>
        <p:spPr bwMode="auto">
          <a:xfrm>
            <a:off x="704528" y="2563419"/>
            <a:ext cx="1224136" cy="288032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b="63727"/>
          <a:stretch>
            <a:fillRect/>
          </a:stretch>
        </p:blipFill>
        <p:spPr bwMode="auto">
          <a:xfrm>
            <a:off x="344488" y="4033639"/>
            <a:ext cx="6620909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239668" y="3487713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부가기능 설치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6496" y="3703737"/>
            <a:ext cx="1659429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1) [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도구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&gt;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부가기능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]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클릭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</p:txBody>
      </p:sp>
      <p:sp>
        <p:nvSpPr>
          <p:cNvPr id="12" name="직사각형 11"/>
          <p:cNvSpPr/>
          <p:nvPr/>
        </p:nvSpPr>
        <p:spPr bwMode="auto">
          <a:xfrm>
            <a:off x="2323778" y="4437112"/>
            <a:ext cx="1693118" cy="14401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검증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25008" y="1628800"/>
            <a:ext cx="4620670" cy="3275848"/>
          </a:xfrm>
          <a:prstGeom prst="rect">
            <a:avLst/>
          </a:prstGeom>
        </p:spPr>
      </p:pic>
      <p:grpSp>
        <p:nvGrpSpPr>
          <p:cNvPr id="2" name="그룹 17"/>
          <p:cNvGrpSpPr/>
          <p:nvPr/>
        </p:nvGrpSpPr>
        <p:grpSpPr>
          <a:xfrm>
            <a:off x="345601" y="2132856"/>
            <a:ext cx="4047708" cy="3157786"/>
            <a:chOff x="345601" y="1639366"/>
            <a:chExt cx="4047708" cy="3157786"/>
          </a:xfrm>
        </p:grpSpPr>
        <p:pic>
          <p:nvPicPr>
            <p:cNvPr id="13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45601" y="1639366"/>
              <a:ext cx="4047708" cy="31577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직사각형 16"/>
            <p:cNvSpPr/>
            <p:nvPr/>
          </p:nvSpPr>
          <p:spPr bwMode="auto">
            <a:xfrm>
              <a:off x="1424608" y="2204864"/>
              <a:ext cx="2880320" cy="1656184"/>
            </a:xfrm>
            <a:prstGeom prst="rect">
              <a:avLst/>
            </a:prstGeom>
            <a:solidFill>
              <a:srgbClr val="F1F1EF"/>
            </a:solidFill>
            <a:ln w="1905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tlCol="0" anchor="t" anchorCtr="0"/>
            <a:lstStyle/>
            <a:p>
              <a:pPr marL="87313" indent="-87313" algn="ctr" latinLnBrk="0">
                <a:lnSpc>
                  <a:spcPct val="110000"/>
                </a:lnSpc>
                <a:spcBef>
                  <a:spcPct val="25000"/>
                </a:spcBef>
                <a:buFont typeface="Arial" pitchFamily="34" charset="0"/>
                <a:buChar char="•"/>
              </a:pPr>
              <a:endPara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</p:grp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4688" y="3212976"/>
            <a:ext cx="4047708" cy="3157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3) Firefox Html </a:t>
            </a:r>
            <a:r>
              <a:rPr kumimoji="0" lang="en-US" altLang="ko-KR" b="1" err="1" smtClean="0">
                <a:solidFill>
                  <a:srgbClr val="FFFFFF"/>
                </a:solidFill>
                <a:latin typeface="+mj-ea"/>
                <a:ea typeface="+mj-ea"/>
              </a:rPr>
              <a:t>Validator</a:t>
            </a:r>
            <a:endParaRPr kumimoji="0" lang="ko-KR" altLang="en-US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0472" y="548680"/>
            <a:ext cx="13789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부가기능 설치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472" y="764704"/>
            <a:ext cx="448712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AutoNum type="arabicParenR"/>
            </a:pP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확장기능 탭 클릭 후 우측 상단의 검색영역에서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/>
            </a:r>
            <a:b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</a:br>
            <a:r>
              <a:rPr kumimoji="0" lang="ko-KR" altLang="en-US" err="1" smtClean="0">
                <a:solidFill>
                  <a:schemeClr val="accent4"/>
                </a:solidFill>
                <a:latin typeface="Verdana"/>
                <a:ea typeface="맑은 고딕"/>
              </a:rPr>
              <a:t>ㄱ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 Html </a:t>
            </a:r>
            <a:r>
              <a:rPr kumimoji="0" lang="en-US" altLang="ko-KR" err="1" smtClean="0">
                <a:solidFill>
                  <a:schemeClr val="accent4"/>
                </a:solidFill>
                <a:latin typeface="Verdana"/>
                <a:ea typeface="맑은 고딕"/>
              </a:rPr>
              <a:t>Validator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을 검색하여 버전 </a:t>
            </a:r>
            <a:r>
              <a:rPr kumimoji="0" lang="en-US" altLang="ko-KR" b="1" smtClean="0">
                <a:solidFill>
                  <a:srgbClr val="FF0000"/>
                </a:solidFill>
                <a:latin typeface="Verdana"/>
                <a:ea typeface="맑은 고딕"/>
              </a:rPr>
              <a:t>Html </a:t>
            </a:r>
            <a:r>
              <a:rPr kumimoji="0" lang="en-US" altLang="ko-KR" b="1" err="1" smtClean="0">
                <a:solidFill>
                  <a:srgbClr val="FF0000"/>
                </a:solidFill>
                <a:latin typeface="Verdana"/>
                <a:ea typeface="맑은 고딕"/>
              </a:rPr>
              <a:t>Validator</a:t>
            </a:r>
            <a:r>
              <a:rPr kumimoji="0" lang="en-US" altLang="ko-KR" b="1" smtClean="0">
                <a:solidFill>
                  <a:srgbClr val="FF0000"/>
                </a:solidFill>
                <a:latin typeface="Verdana"/>
                <a:ea typeface="맑은 고딕"/>
              </a:rPr>
              <a:t> 0.9.1.1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설치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    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ㄴ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 Firebug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를 검색하여 버전 </a:t>
            </a:r>
            <a:r>
              <a:rPr kumimoji="0" lang="en-US" altLang="ko-KR" b="1" smtClean="0">
                <a:solidFill>
                  <a:srgbClr val="FF0000"/>
                </a:solidFill>
                <a:latin typeface="Verdana"/>
                <a:ea typeface="맑은 고딕"/>
              </a:rPr>
              <a:t>Firebug 1.8.3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설치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2)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설치가 완료되면 우측 그림처럼 설치된 부가기능이 표시됨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3) HTML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검증기 팝업에서 </a:t>
            </a:r>
            <a:r>
              <a:rPr kumimoji="0" lang="ko-KR" altLang="en-US" b="1" smtClean="0">
                <a:solidFill>
                  <a:srgbClr val="FF0000"/>
                </a:solidFill>
                <a:latin typeface="Verdana"/>
                <a:ea typeface="맑은 고딕"/>
              </a:rPr>
              <a:t>병행 선택</a:t>
            </a:r>
            <a:endParaRPr kumimoji="0" lang="en-US" altLang="ko-KR" b="1" smtClean="0">
              <a:solidFill>
                <a:srgbClr val="FF0000"/>
              </a:solidFill>
              <a:latin typeface="Verdana"/>
              <a:ea typeface="맑은 고딕"/>
            </a:endParaRPr>
          </a:p>
        </p:txBody>
      </p:sp>
      <p:sp>
        <p:nvSpPr>
          <p:cNvPr id="7" name="직사각형 6"/>
          <p:cNvSpPr/>
          <p:nvPr/>
        </p:nvSpPr>
        <p:spPr bwMode="auto">
          <a:xfrm>
            <a:off x="459928" y="3017143"/>
            <a:ext cx="964679" cy="18526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4" name="직사각형 13"/>
          <p:cNvSpPr/>
          <p:nvPr/>
        </p:nvSpPr>
        <p:spPr bwMode="auto">
          <a:xfrm>
            <a:off x="3224808" y="3717032"/>
            <a:ext cx="2880320" cy="523106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6" name="직사각형 15"/>
          <p:cNvSpPr/>
          <p:nvPr/>
        </p:nvSpPr>
        <p:spPr bwMode="auto">
          <a:xfrm>
            <a:off x="3184078" y="2436118"/>
            <a:ext cx="1130747" cy="21002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9" name="직사각형 18"/>
          <p:cNvSpPr/>
          <p:nvPr/>
        </p:nvSpPr>
        <p:spPr bwMode="auto">
          <a:xfrm>
            <a:off x="2067671" y="3130773"/>
            <a:ext cx="4189116" cy="3319265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8864" y="5589240"/>
            <a:ext cx="1255472" cy="2931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ko-KR" altLang="en-US" b="1" smtClean="0">
                <a:solidFill>
                  <a:srgbClr val="FF0000"/>
                </a:solidFill>
                <a:latin typeface="Verdana"/>
                <a:ea typeface="맑은 고딕"/>
              </a:rPr>
              <a:t>부가기능 설치완료</a:t>
            </a:r>
            <a:endParaRPr kumimoji="0" lang="en-US" altLang="ko-KR" b="1" smtClean="0">
              <a:solidFill>
                <a:srgbClr val="FF0000"/>
              </a:solidFill>
              <a:latin typeface="Verdana"/>
              <a:ea typeface="맑은 고딕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8409385" y="4437112"/>
            <a:ext cx="576064" cy="28202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9600" y="3949200"/>
            <a:ext cx="3171100" cy="247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3) Firefox Html </a:t>
            </a:r>
            <a:r>
              <a:rPr kumimoji="0" lang="en-US" altLang="ko-KR" b="1" err="1" smtClean="0">
                <a:solidFill>
                  <a:srgbClr val="FFFFFF"/>
                </a:solidFill>
                <a:latin typeface="+mj-ea"/>
                <a:ea typeface="+mj-ea"/>
              </a:rPr>
              <a:t>Validator</a:t>
            </a:r>
            <a:endParaRPr kumimoji="0" lang="ko-KR" altLang="en-US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68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3.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오류체크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496" y="764704"/>
            <a:ext cx="1402948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1)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오류가 없는 경우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8504" y="1052736"/>
            <a:ext cx="3168352" cy="24724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직사각형 10"/>
          <p:cNvSpPr/>
          <p:nvPr/>
        </p:nvSpPr>
        <p:spPr bwMode="auto">
          <a:xfrm>
            <a:off x="3171851" y="3400426"/>
            <a:ext cx="523850" cy="166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 cstate="print"/>
          <a:srcRect l="86364" t="96109"/>
          <a:stretch>
            <a:fillRect/>
          </a:stretch>
        </p:blipFill>
        <p:spPr bwMode="auto">
          <a:xfrm>
            <a:off x="1928664" y="2492896"/>
            <a:ext cx="1402192" cy="31222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15" name="직선 화살표 연결선 14"/>
          <p:cNvCxnSpPr>
            <a:stCxn id="11" idx="1"/>
            <a:endCxn id="13" idx="2"/>
          </p:cNvCxnSpPr>
          <p:nvPr/>
        </p:nvCxnSpPr>
        <p:spPr bwMode="auto">
          <a:xfrm flipH="1" flipV="1">
            <a:off x="2629760" y="2805125"/>
            <a:ext cx="542091" cy="6785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416496" y="3660304"/>
            <a:ext cx="195919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2)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경고 또는 오류가 있는 경우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</p:txBody>
      </p:sp>
      <p:sp>
        <p:nvSpPr>
          <p:cNvPr id="27" name="직사각형 26"/>
          <p:cNvSpPr/>
          <p:nvPr/>
        </p:nvSpPr>
        <p:spPr bwMode="auto">
          <a:xfrm>
            <a:off x="3171851" y="6296026"/>
            <a:ext cx="523850" cy="166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화살표 연결선 28"/>
          <p:cNvCxnSpPr>
            <a:stCxn id="27" idx="1"/>
            <a:endCxn id="31" idx="2"/>
          </p:cNvCxnSpPr>
          <p:nvPr/>
        </p:nvCxnSpPr>
        <p:spPr bwMode="auto">
          <a:xfrm flipH="1" flipV="1">
            <a:off x="2700121" y="5661248"/>
            <a:ext cx="471730" cy="71807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l="86289" t="96081"/>
          <a:stretch>
            <a:fillRect/>
          </a:stretch>
        </p:blipFill>
        <p:spPr bwMode="auto">
          <a:xfrm>
            <a:off x="1928664" y="5317262"/>
            <a:ext cx="1542913" cy="3439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44888" y="3961632"/>
            <a:ext cx="3168352" cy="246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 bwMode="auto">
          <a:xfrm>
            <a:off x="6628234" y="6309320"/>
            <a:ext cx="523850" cy="166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4" cstate="print"/>
          <a:srcRect l="87277" t="96421"/>
          <a:stretch>
            <a:fillRect/>
          </a:stretch>
        </p:blipFill>
        <p:spPr bwMode="auto">
          <a:xfrm>
            <a:off x="5457056" y="5373216"/>
            <a:ext cx="1388330" cy="3044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7" name="직선 화살표 연결선 36"/>
          <p:cNvCxnSpPr>
            <a:stCxn id="35" idx="0"/>
            <a:endCxn id="36" idx="2"/>
          </p:cNvCxnSpPr>
          <p:nvPr/>
        </p:nvCxnSpPr>
        <p:spPr bwMode="auto">
          <a:xfrm flipH="1" flipV="1">
            <a:off x="6151221" y="5677625"/>
            <a:ext cx="738938" cy="63169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</p:spTree>
    <p:extLst>
      <p:ext uri="{BB962C8B-B14F-4D97-AF65-F5344CB8AC3E}">
        <p14:creationId xmlns:p14="http://schemas.microsoft.com/office/powerpoint/2010/main" xmlns="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+mj-ea"/>
                <a:ea typeface="+mj-ea"/>
              </a:rPr>
              <a:t>가이드 </a:t>
            </a: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HTML </a:t>
            </a:r>
            <a:r>
              <a:rPr kumimoji="0" lang="ko-KR" altLang="en-US" b="1" smtClean="0">
                <a:solidFill>
                  <a:srgbClr val="FFFFFF"/>
                </a:solidFill>
                <a:latin typeface="+mj-ea"/>
                <a:ea typeface="+mj-ea"/>
              </a:rPr>
              <a:t>안내</a:t>
            </a:r>
            <a:endParaRPr kumimoji="0" lang="ko-KR" altLang="en-US" b="1">
              <a:solidFill>
                <a:srgbClr val="FFFFFF"/>
              </a:solidFill>
              <a:latin typeface="+mj-ea"/>
              <a:ea typeface="+mj-ea"/>
            </a:endParaRPr>
          </a:p>
        </p:txBody>
      </p:sp>
      <p:graphicFrame>
        <p:nvGraphicFramePr>
          <p:cNvPr id="24" name="표 23"/>
          <p:cNvGraphicFramePr>
            <a:graphicFrameLocks noGrp="1"/>
          </p:cNvGraphicFramePr>
          <p:nvPr/>
        </p:nvGraphicFramePr>
        <p:xfrm>
          <a:off x="488504" y="764704"/>
          <a:ext cx="8856981" cy="3226168"/>
        </p:xfrm>
        <a:graphic>
          <a:graphicData uri="http://schemas.openxmlformats.org/drawingml/2006/table">
            <a:tbl>
              <a:tblPr/>
              <a:tblGrid>
                <a:gridCol w="339091"/>
                <a:gridCol w="1282700"/>
                <a:gridCol w="7235190"/>
              </a:tblGrid>
              <a:tr h="806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1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유형별가이드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- 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총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35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페이지</a:t>
                      </a:r>
                      <a:endParaRPr kumimoji="1" lang="en-US" altLang="ko-KR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- </a:t>
                      </a:r>
                      <a:r>
                        <a:rPr kumimoji="1" lang="ko-KR" altLang="en-US" sz="1100" b="0" i="0" u="none" strike="noStrike" kern="1200" cap="none" spc="0" normalizeH="0" baseline="0" noProof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타입별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HTML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리스트 및 작업진행 날짜와 상태표기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, 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해당페이지 링크</a:t>
                      </a:r>
                      <a:endParaRPr kumimoji="1" lang="en-US" altLang="ko-KR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해당페이지 이동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]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  <a:hlinkClick r:id="rId2" action="ppaction://hlinkfile"/>
                        </a:rPr>
                        <a:t>guide01.html</a:t>
                      </a:r>
                      <a:endParaRPr kumimoji="1" lang="ko-KR" altLang="en-US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2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팝업템플릿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ko-KR" sz="1100" kern="100" smtClean="0">
                          <a:latin typeface="바탕"/>
                          <a:cs typeface="Times New Roman"/>
                        </a:rPr>
                        <a:t> - </a:t>
                      </a:r>
                      <a:r>
                        <a:rPr lang="ko-KR" altLang="en-US" sz="1100" kern="100" smtClean="0">
                          <a:latin typeface="바탕"/>
                          <a:cs typeface="Times New Roman"/>
                        </a:rPr>
                        <a:t>화면설계 </a:t>
                      </a:r>
                      <a:r>
                        <a:rPr lang="ko-KR" altLang="en-US" sz="1100" kern="100" err="1" smtClean="0">
                          <a:latin typeface="바탕"/>
                          <a:cs typeface="Times New Roman"/>
                        </a:rPr>
                        <a:t>진행중</a:t>
                      </a:r>
                      <a:endParaRPr lang="en-US" altLang="ko-KR" sz="1100" kern="100" smtClean="0">
                        <a:latin typeface="바탕"/>
                        <a:cs typeface="Times New Roman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00" smtClean="0">
                          <a:latin typeface="바탕"/>
                          <a:cs typeface="Times New Roman"/>
                        </a:rPr>
                        <a:t> - </a:t>
                      </a:r>
                      <a:r>
                        <a:rPr lang="ko-KR" altLang="en-US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팝업 페이지 </a:t>
                      </a:r>
                      <a:r>
                        <a:rPr lang="ko-KR" altLang="en-US" sz="1100" kern="1200" err="1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타입별</a:t>
                      </a:r>
                      <a:r>
                        <a:rPr lang="ko-KR" altLang="en-US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</a:t>
                      </a:r>
                      <a:r>
                        <a:rPr lang="en-US" altLang="ko-KR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HTML</a:t>
                      </a:r>
                      <a:r>
                        <a:rPr lang="ko-KR" altLang="en-US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 리스트 및 작업진행 날짜와 상태표기</a:t>
                      </a:r>
                      <a:r>
                        <a:rPr lang="en-US" altLang="ko-KR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, </a:t>
                      </a:r>
                      <a:r>
                        <a:rPr lang="ko-KR" altLang="en-US" sz="1100" kern="1200" smtClean="0">
                          <a:solidFill>
                            <a:schemeClr val="tx1"/>
                          </a:solidFill>
                          <a:latin typeface="+mj-ea"/>
                          <a:ea typeface="+mn-ea"/>
                          <a:cs typeface="+mn-cs"/>
                        </a:rPr>
                        <a:t>해당페이지 링크</a:t>
                      </a:r>
                      <a:endParaRPr lang="en-US" altLang="ko-KR" sz="1100" kern="120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20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 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[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해당페이지 이동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]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  <a:hlinkClick r:id="rId3" action="ppaction://hlinkfile"/>
                        </a:rPr>
                        <a:t>guide02.html</a:t>
                      </a:r>
                      <a:endParaRPr lang="ko-KR" altLang="en-US" sz="1100" kern="1200" smtClean="0">
                        <a:solidFill>
                          <a:schemeClr val="tx1"/>
                        </a:solidFill>
                        <a:latin typeface="+mj-ea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3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폴더 및 파일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100" b="0" i="0" u="none" strike="noStrike" kern="100" cap="none" spc="0" normalizeH="0" baseline="0" noProof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바탕"/>
                          <a:ea typeface="+mn-ea"/>
                          <a:cs typeface="Times New Roman"/>
                        </a:rPr>
                        <a:t> -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HTML, CSS, JS </a:t>
                      </a:r>
                      <a:r>
                        <a:rPr kumimoji="1" lang="ko-KR" altLang="en-US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파일의 해당 경로 및 용도설명</a:t>
                      </a:r>
                      <a:endParaRPr kumimoji="1" lang="en-US" altLang="ko-KR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ko-KR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  [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해당페이지 이동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]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1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  <a:hlinkClick r:id="rId4" action="ppaction://hlinkfile"/>
                        </a:rPr>
                        <a:t>guide03.html</a:t>
                      </a:r>
                      <a:endParaRPr kumimoji="1" lang="en-US" altLang="ko-KR" sz="11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맑은 고딕"/>
                        <a:ea typeface="+mn-ea"/>
                        <a:cs typeface="+mn-cs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0654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ko-KR" sz="1200" b="0" i="0" u="none" strike="noStrike" baseline="0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4</a:t>
                      </a:r>
                      <a:endParaRPr lang="ko-KR" altLang="en-US" sz="1200" b="0" i="0" u="none" strike="noStrike" baseline="0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ko-KR" altLang="en-US" sz="1200" b="0" i="0" u="none" strike="noStrike" smtClean="0">
                          <a:solidFill>
                            <a:srgbClr val="000000"/>
                          </a:solidFill>
                          <a:latin typeface="맑은 고딕" pitchFamily="50" charset="-127"/>
                          <a:ea typeface="맑은 고딕" pitchFamily="50" charset="-127"/>
                        </a:rPr>
                        <a:t>요소 샘플링</a:t>
                      </a:r>
                      <a:endParaRPr lang="ko-KR" altLang="en-US" sz="1200" b="0" i="0" u="none" strike="noStrike">
                        <a:solidFill>
                          <a:srgbClr val="000000"/>
                        </a:solidFill>
                        <a:latin typeface="맑은 고딕" pitchFamily="50" charset="-127"/>
                        <a:ea typeface="맑은 고딕" pitchFamily="50" charset="-127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100" kern="100" smtClean="0">
                          <a:latin typeface="바탕"/>
                          <a:cs typeface="Times New Roman"/>
                        </a:rPr>
                        <a:t> - </a:t>
                      </a:r>
                      <a:r>
                        <a:rPr lang="ko-KR" altLang="en-US" sz="1100" kern="100" smtClean="0">
                          <a:latin typeface="바탕"/>
                          <a:cs typeface="Times New Roman"/>
                        </a:rPr>
                        <a:t>레이아웃</a:t>
                      </a:r>
                      <a:r>
                        <a:rPr lang="en-US" altLang="ko-KR" sz="1100" kern="100" smtClean="0">
                          <a:latin typeface="바탕"/>
                          <a:cs typeface="Times New Roman"/>
                        </a:rPr>
                        <a:t>,</a:t>
                      </a:r>
                      <a:r>
                        <a:rPr lang="en-US" altLang="ko-KR" sz="1100" kern="100" baseline="0" smtClean="0">
                          <a:latin typeface="바탕"/>
                          <a:cs typeface="Times New Roman"/>
                        </a:rPr>
                        <a:t> </a:t>
                      </a:r>
                      <a:r>
                        <a:rPr lang="ko-KR" altLang="en-US" sz="1100" kern="100" baseline="0" smtClean="0">
                          <a:latin typeface="바탕"/>
                          <a:cs typeface="Times New Roman"/>
                        </a:rPr>
                        <a:t>버튼 등의</a:t>
                      </a:r>
                      <a:r>
                        <a:rPr lang="ko-KR" altLang="en-US" sz="1100" kern="100" smtClean="0">
                          <a:latin typeface="바탕"/>
                          <a:cs typeface="Times New Roman"/>
                        </a:rPr>
                        <a:t> 코딩 요소 정리</a:t>
                      </a:r>
                      <a:endParaRPr lang="en-US" altLang="ko-KR" sz="1100" kern="100" smtClean="0">
                        <a:latin typeface="바탕"/>
                        <a:cs typeface="Times New Roman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100" kern="100" smtClean="0">
                        <a:latin typeface="바탕"/>
                        <a:cs typeface="Times New Roman"/>
                      </a:endParaRPr>
                    </a:p>
                    <a:p>
                      <a:pPr marL="0" marR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00" kern="100" smtClean="0">
                          <a:latin typeface="바탕"/>
                          <a:cs typeface="Times New Roman"/>
                        </a:rPr>
                        <a:t>  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[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해당페이지 이동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]</a:t>
                      </a:r>
                      <a:r>
                        <a:rPr kumimoji="1" lang="ko-KR" altLang="en-US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</a:rPr>
                        <a:t> </a:t>
                      </a:r>
                      <a:r>
                        <a:rPr kumimoji="1" lang="en-US" altLang="ko-KR" sz="1000" b="0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맑은 고딕"/>
                          <a:ea typeface="+mn-ea"/>
                          <a:cs typeface="+mn-cs"/>
                          <a:hlinkClick r:id="rId5" action="ppaction://hlinkfile"/>
                        </a:rPr>
                        <a:t>guide04.html</a:t>
                      </a:r>
                      <a:endParaRPr lang="ko-KR" sz="1000" kern="100">
                        <a:latin typeface="바탕"/>
                        <a:cs typeface="Times New Roman"/>
                      </a:endParaRPr>
                    </a:p>
                  </a:txBody>
                  <a:tcPr marL="36000" marR="36000" marT="36000" marB="36000" anchor="ctr">
                    <a:lnL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t="66965"/>
          <a:stretch>
            <a:fillRect/>
          </a:stretch>
        </p:blipFill>
        <p:spPr bwMode="auto">
          <a:xfrm>
            <a:off x="489600" y="1202085"/>
            <a:ext cx="3171100" cy="817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" name="직사각형 26"/>
          <p:cNvSpPr/>
          <p:nvPr/>
        </p:nvSpPr>
        <p:spPr bwMode="auto">
          <a:xfrm>
            <a:off x="3171851" y="1892727"/>
            <a:ext cx="523850" cy="166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29" name="직선 화살표 연결선 28"/>
          <p:cNvCxnSpPr>
            <a:stCxn id="27" idx="1"/>
            <a:endCxn id="31" idx="2"/>
          </p:cNvCxnSpPr>
          <p:nvPr/>
        </p:nvCxnSpPr>
        <p:spPr bwMode="auto">
          <a:xfrm flipH="1" flipV="1">
            <a:off x="2772129" y="1706141"/>
            <a:ext cx="399722" cy="2698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pic>
        <p:nvPicPr>
          <p:cNvPr id="31" name="Picture 3"/>
          <p:cNvPicPr>
            <a:picLocks noChangeAspect="1" noChangeArrowheads="1"/>
          </p:cNvPicPr>
          <p:nvPr/>
        </p:nvPicPr>
        <p:blipFill>
          <a:blip r:embed="rId2" cstate="print"/>
          <a:srcRect l="86289" t="96081"/>
          <a:stretch>
            <a:fillRect/>
          </a:stretch>
        </p:blipFill>
        <p:spPr bwMode="auto">
          <a:xfrm>
            <a:off x="2000672" y="1362155"/>
            <a:ext cx="1542913" cy="343986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 t="66568"/>
          <a:stretch>
            <a:fillRect/>
          </a:stretch>
        </p:blipFill>
        <p:spPr bwMode="auto">
          <a:xfrm>
            <a:off x="3944888" y="1202085"/>
            <a:ext cx="3168352" cy="8255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" name="직사각형 34"/>
          <p:cNvSpPr/>
          <p:nvPr/>
        </p:nvSpPr>
        <p:spPr bwMode="auto">
          <a:xfrm>
            <a:off x="6628234" y="1906021"/>
            <a:ext cx="523850" cy="16658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pic>
        <p:nvPicPr>
          <p:cNvPr id="36" name="Picture 4"/>
          <p:cNvPicPr>
            <a:picLocks noChangeAspect="1" noChangeArrowheads="1"/>
          </p:cNvPicPr>
          <p:nvPr/>
        </p:nvPicPr>
        <p:blipFill>
          <a:blip r:embed="rId3" cstate="print"/>
          <a:srcRect l="87277" t="96421"/>
          <a:stretch>
            <a:fillRect/>
          </a:stretch>
        </p:blipFill>
        <p:spPr bwMode="auto">
          <a:xfrm>
            <a:off x="5529064" y="1418109"/>
            <a:ext cx="1388330" cy="30440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37" name="직선 화살표 연결선 36"/>
          <p:cNvCxnSpPr>
            <a:stCxn id="35" idx="0"/>
            <a:endCxn id="36" idx="2"/>
          </p:cNvCxnSpPr>
          <p:nvPr/>
        </p:nvCxnSpPr>
        <p:spPr bwMode="auto">
          <a:xfrm flipH="1" flipV="1">
            <a:off x="6223229" y="1722518"/>
            <a:ext cx="666930" cy="18350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+mj-ea"/>
                <a:ea typeface="+mj-ea"/>
              </a:rPr>
              <a:t>3) Firefox Html </a:t>
            </a:r>
            <a:r>
              <a:rPr kumimoji="0" lang="en-US" altLang="ko-KR" b="1" err="1" smtClean="0">
                <a:solidFill>
                  <a:srgbClr val="FFFFFF"/>
                </a:solidFill>
                <a:latin typeface="+mj-ea"/>
                <a:ea typeface="+mj-ea"/>
              </a:rPr>
              <a:t>Validator</a:t>
            </a:r>
            <a:endParaRPr kumimoji="0" lang="ko-KR" altLang="en-US" b="1">
              <a:solidFill>
                <a:srgbClr val="FFFFFF"/>
              </a:solidFill>
              <a:latin typeface="+mj-ea"/>
              <a:ea typeface="+mj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668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3.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오류체크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6496" y="764704"/>
            <a:ext cx="471956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3)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경고 또는 오류 찾기</a:t>
            </a:r>
            <a:endParaRPr kumimoji="0" lang="en-US" altLang="ko-KR" smtClean="0">
              <a:solidFill>
                <a:schemeClr val="accent4"/>
              </a:solidFill>
              <a:latin typeface="Verdana"/>
              <a:ea typeface="맑은 고딕"/>
            </a:endParaRP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-   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우측 하단의 상태표시줄에 경고 또는 오류표시가 된 부분을 더블 클릭한다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8504" y="2924944"/>
            <a:ext cx="7488832" cy="3534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직사각형 18"/>
          <p:cNvSpPr/>
          <p:nvPr/>
        </p:nvSpPr>
        <p:spPr bwMode="auto">
          <a:xfrm>
            <a:off x="416496" y="4725144"/>
            <a:ext cx="2448272" cy="1656184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4188396" y="5373215"/>
            <a:ext cx="1412676" cy="1017637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1" name="직사각형 20"/>
          <p:cNvSpPr/>
          <p:nvPr/>
        </p:nvSpPr>
        <p:spPr bwMode="auto">
          <a:xfrm>
            <a:off x="416496" y="4029075"/>
            <a:ext cx="3744416" cy="43815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2" name="직사각형 21"/>
          <p:cNvSpPr/>
          <p:nvPr/>
        </p:nvSpPr>
        <p:spPr bwMode="auto">
          <a:xfrm>
            <a:off x="4264596" y="4029074"/>
            <a:ext cx="3744416" cy="624061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algn="ctr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endParaRPr lang="ko-KR" altLang="en-US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16496" y="2136304"/>
            <a:ext cx="9586279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아래와 같은 소스화면이 뜨게 되는데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, 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좌측 하단 영역에는 경고 또는 오류내용을 표시해주고 우측 하단 영역에는 오류에 대한 내용 및 예제가 나온다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일단 좌측 하단 영역에서 표시되는 경고 및 오류 내용을 더블 클릭하면 상단 소스내용에서 해당 라인으로 이동하여 어떤 부분에서 경고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/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오류 났는지 알 수 있다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경고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/</a:t>
            </a:r>
            <a:r>
              <a:rPr kumimoji="0" lang="ko-KR" altLang="en-US" smtClean="0">
                <a:solidFill>
                  <a:schemeClr val="accent4"/>
                </a:solidFill>
                <a:latin typeface="Verdana"/>
                <a:ea typeface="맑은 고딕"/>
              </a:rPr>
              <a:t>오류 내용을 확인하고 수정하여                           오류 없음 표시가 나오면 다음 작업으로 넘어가면 된다</a:t>
            </a:r>
            <a:r>
              <a:rPr kumimoji="0" lang="en-US" altLang="ko-KR" smtClean="0">
                <a:solidFill>
                  <a:schemeClr val="accent4"/>
                </a:solidFill>
                <a:latin typeface="Verdana"/>
                <a:ea typeface="맑은 고딕"/>
              </a:rPr>
              <a:t>.</a:t>
            </a:r>
          </a:p>
        </p:txBody>
      </p: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5" cstate="print"/>
          <a:srcRect l="86364" t="96109"/>
          <a:stretch>
            <a:fillRect/>
          </a:stretch>
        </p:blipFill>
        <p:spPr bwMode="auto">
          <a:xfrm>
            <a:off x="2864768" y="2636912"/>
            <a:ext cx="1042152" cy="23205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392113" y="2872184"/>
            <a:ext cx="9121775" cy="1113632"/>
          </a:xfrm>
          <a:prstGeom prst="rect">
            <a:avLst/>
          </a:prstGeom>
        </p:spPr>
        <p:txBody>
          <a:bodyPr anchor="ctr"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algn="ctr">
              <a:defRPr/>
            </a:pPr>
            <a:r>
              <a:rPr lang="en-US" altLang="ko-KR" sz="4000" b="1" smtClean="0">
                <a:solidFill>
                  <a:prstClr val="black"/>
                </a:solidFill>
                <a:latin typeface="Verdana"/>
                <a:ea typeface="맑은 고딕"/>
              </a:rPr>
              <a:t>End of Document</a:t>
            </a:r>
            <a:endParaRPr lang="ko-KR" altLang="en-US" sz="4000" b="1">
              <a:solidFill>
                <a:prstClr val="black"/>
              </a:solidFill>
              <a:latin typeface="Verdana"/>
              <a:ea typeface="맑은 고딕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4791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436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- 2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레이아웃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(3:7)</a:t>
            </a:r>
          </a:p>
        </p:txBody>
      </p:sp>
      <p:pic>
        <p:nvPicPr>
          <p:cNvPr id="14" name="그림 13" descr="레이아웃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91432" cy="300873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 bwMode="auto">
          <a:xfrm>
            <a:off x="274880" y="4293096"/>
            <a:ext cx="928903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workingbox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&lt;/div</a:t>
            </a:r>
            <a:r>
              <a:rPr kumimoji="0" lang="en-US" altLang="ko-KR" sz="8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</p:txBody>
      </p:sp>
      <p:sp>
        <p:nvSpPr>
          <p:cNvPr id="21" name="직사각형 20"/>
          <p:cNvSpPr/>
          <p:nvPr/>
        </p:nvSpPr>
        <p:spPr bwMode="auto">
          <a:xfrm>
            <a:off x="3656856" y="4509120"/>
            <a:ext cx="5688632" cy="165618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레이아웃이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3:7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형태일 경우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</a:t>
            </a:r>
            <a:r>
              <a:rPr lang="en-US" altLang="ko-KR" sz="900" b="1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workingbox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436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- 2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레이아웃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(7:3)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4293096"/>
            <a:ext cx="928903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&lt;div class="workingbox02"&gt;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&lt;/div</a:t>
            </a:r>
            <a:r>
              <a:rPr kumimoji="0" lang="en-US" altLang="ko-KR" sz="8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</p:txBody>
      </p:sp>
      <p:pic>
        <p:nvPicPr>
          <p:cNvPr id="8" name="그림 7" descr="레이아웃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91432" cy="2088708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3656856" y="4509120"/>
            <a:ext cx="5688632" cy="165618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레이아웃이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7:3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형태일 경우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class=“workingbox02”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436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- 2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레이아웃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(5:5)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4293096"/>
            <a:ext cx="928903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&lt;div class="workingbox03"&gt;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&lt;/div</a:t>
            </a:r>
            <a:r>
              <a:rPr kumimoji="0" lang="en-US" altLang="ko-KR" sz="8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</p:txBody>
      </p:sp>
      <p:pic>
        <p:nvPicPr>
          <p:cNvPr id="10" name="그림 9" descr="레이아웃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80" y="1124744"/>
            <a:ext cx="9291432" cy="3008733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3656856" y="4509120"/>
            <a:ext cx="5688632" cy="165618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레이아웃이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5:5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형태일 경우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class=“workingbox03”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04020" y="764704"/>
            <a:ext cx="1436612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- 2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레이아웃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(4:6)</a:t>
            </a:r>
          </a:p>
        </p:txBody>
      </p:sp>
      <p:pic>
        <p:nvPicPr>
          <p:cNvPr id="8" name="그림 7" descr="레이아웃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0080" y="1124744"/>
            <a:ext cx="9291432" cy="4019933"/>
          </a:xfrm>
          <a:prstGeom prst="rect">
            <a:avLst/>
          </a:prstGeom>
        </p:spPr>
      </p:pic>
      <p:sp>
        <p:nvSpPr>
          <p:cNvPr id="20" name="직사각형 19"/>
          <p:cNvSpPr/>
          <p:nvPr/>
        </p:nvSpPr>
        <p:spPr bwMode="auto">
          <a:xfrm>
            <a:off x="274880" y="4797152"/>
            <a:ext cx="9289032" cy="158417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&lt;div class="workingbox05"&gt;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&lt;/div</a:t>
            </a:r>
            <a:r>
              <a:rPr kumimoji="0" lang="en-US" altLang="ko-KR" sz="8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</p:txBody>
      </p:sp>
      <p:sp>
        <p:nvSpPr>
          <p:cNvPr id="9" name="직사각형 8"/>
          <p:cNvSpPr/>
          <p:nvPr/>
        </p:nvSpPr>
        <p:spPr bwMode="auto">
          <a:xfrm>
            <a:off x="3656856" y="5013176"/>
            <a:ext cx="5688632" cy="1152128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레이아웃이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7:3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형태일 경우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class=“workingbox05”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0182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1.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레이아웃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055097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- 3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 레이아웃</a:t>
            </a:r>
            <a:endParaRPr kumimoji="0" lang="en-US" altLang="ko-KR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4293096"/>
            <a:ext cx="9289032" cy="20882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&lt;div class="workingbox04"&gt;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  <a:ea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  <a:ea typeface="+mj-ea"/>
              </a:rPr>
              <a:t>working_box_l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  <a:ea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working_box_l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  <a:ea typeface="+mj-ea"/>
              </a:rPr>
              <a:t>	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bg1">
                    <a:lumMod val="75000"/>
                  </a:schemeClr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      &lt;div class="</a:t>
            </a:r>
            <a:r>
              <a:rPr kumimoji="0" lang="en-US" altLang="ko-KR" sz="900" err="1" smtClean="0">
                <a:solidFill>
                  <a:srgbClr val="000000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"&gt;</a:t>
            </a:r>
            <a:r>
              <a:rPr kumimoji="0" lang="ko-KR" altLang="en-US" sz="900" smtClean="0">
                <a:solidFill>
                  <a:srgbClr val="000000"/>
                </a:solidFill>
                <a:latin typeface="+mj-ea"/>
              </a:rPr>
              <a:t>내용</a:t>
            </a: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&lt;/div&gt;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rgbClr val="000000"/>
                </a:solidFill>
                <a:latin typeface="+mj-ea"/>
              </a:rPr>
              <a:t>	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&lt;!-- </a:t>
            </a:r>
            <a:r>
              <a:rPr kumimoji="0" lang="en-US" altLang="ko-KR" sz="900" err="1" smtClean="0">
                <a:solidFill>
                  <a:srgbClr val="0000FF"/>
                </a:solidFill>
                <a:latin typeface="+mj-ea"/>
              </a:rPr>
              <a:t>working_box_r</a:t>
            </a:r>
            <a:r>
              <a:rPr kumimoji="0" lang="en-US" altLang="ko-KR" sz="900" smtClean="0">
                <a:solidFill>
                  <a:srgbClr val="0000FF"/>
                </a:solidFill>
                <a:latin typeface="+mj-ea"/>
              </a:rPr>
              <a:t> end--&gt;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&lt;/div</a:t>
            </a:r>
            <a:r>
              <a:rPr kumimoji="0" lang="en-US" altLang="ko-KR" sz="8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</p:txBody>
      </p:sp>
      <p:pic>
        <p:nvPicPr>
          <p:cNvPr id="8" name="그림 7" descr="레이아웃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91432" cy="2105284"/>
          </a:xfrm>
          <a:prstGeom prst="rect">
            <a:avLst/>
          </a:prstGeom>
        </p:spPr>
      </p:pic>
      <p:sp>
        <p:nvSpPr>
          <p:cNvPr id="9" name="직사각형 8"/>
          <p:cNvSpPr/>
          <p:nvPr/>
        </p:nvSpPr>
        <p:spPr bwMode="auto">
          <a:xfrm>
            <a:off x="3656856" y="4509120"/>
            <a:ext cx="5688632" cy="1656184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레이아웃이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3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단의 형태일 경우 </a:t>
            </a:r>
            <a:r>
              <a:rPr lang="en-US" altLang="ko-KR" sz="900" b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class=“workingbox04”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사용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1"/>
          <p:cNvSpPr txBox="1">
            <a:spLocks/>
          </p:cNvSpPr>
          <p:nvPr/>
        </p:nvSpPr>
        <p:spPr>
          <a:xfrm>
            <a:off x="117644" y="16894"/>
            <a:ext cx="9121775" cy="271464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600">
                <a:latin typeface="HY견고딕" pitchFamily="18" charset="-127"/>
                <a:ea typeface="HY견고딕" pitchFamily="18" charset="-127"/>
              </a:defRPr>
            </a:lvl1pPr>
          </a:lstStyle>
          <a:p>
            <a:pPr lvl="0">
              <a:defRPr/>
            </a:pPr>
            <a:r>
              <a:rPr kumimoji="0" lang="en-US" altLang="ko-KR" b="1" smtClean="0">
                <a:solidFill>
                  <a:srgbClr val="FFFFFF"/>
                </a:solidFill>
                <a:latin typeface="맑은 고딕"/>
                <a:ea typeface="맑은 고딕"/>
              </a:rPr>
              <a:t>1) </a:t>
            </a:r>
            <a:r>
              <a:rPr kumimoji="0" lang="ko-KR" altLang="en-US" b="1" smtClean="0">
                <a:solidFill>
                  <a:srgbClr val="FFFFFF"/>
                </a:solidFill>
                <a:latin typeface="맑은 고딕"/>
                <a:ea typeface="맑은 고딕"/>
              </a:rPr>
              <a:t>요소 샘플링 활용</a:t>
            </a:r>
            <a:endParaRPr kumimoji="0" lang="ko-KR" altLang="en-US" b="1">
              <a:solidFill>
                <a:srgbClr val="FFFFFF"/>
              </a:solidFill>
              <a:latin typeface="맑은 고딕"/>
              <a:ea typeface="맑은 고딕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5692" y="836712"/>
            <a:ext cx="184731" cy="2920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kumimoji="0" lang="ko-KR" altLang="en-US" smtClean="0">
              <a:solidFill>
                <a:srgbClr val="000000"/>
              </a:solidFill>
              <a:latin typeface="Verdana"/>
              <a:ea typeface="맑은 고딕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0472" y="548680"/>
            <a:ext cx="122501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1200" b="1" smtClean="0">
                <a:solidFill>
                  <a:srgbClr val="000000"/>
                </a:solidFill>
                <a:latin typeface="Verdana"/>
                <a:ea typeface="맑은 고딕"/>
              </a:rPr>
              <a:t>2. </a:t>
            </a:r>
            <a:r>
              <a:rPr kumimoji="0" lang="ko-KR" altLang="en-US" sz="1200" b="1" smtClean="0">
                <a:solidFill>
                  <a:srgbClr val="000000"/>
                </a:solidFill>
                <a:latin typeface="Verdana"/>
                <a:ea typeface="맑은 고딕"/>
              </a:rPr>
              <a:t>테이블 보드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00472" y="764704"/>
            <a:ext cx="1298753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28600" indent="-22860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- 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상세테이블 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(4</a:t>
            </a:r>
            <a:r>
              <a:rPr kumimoji="0" lang="ko-KR" altLang="en-US" smtClean="0">
                <a:solidFill>
                  <a:srgbClr val="000000"/>
                </a:solidFill>
                <a:latin typeface="Verdana"/>
                <a:ea typeface="맑은 고딕"/>
              </a:rPr>
              <a:t>단</a:t>
            </a:r>
            <a:r>
              <a:rPr kumimoji="0" lang="en-US" altLang="ko-KR" smtClean="0">
                <a:solidFill>
                  <a:srgbClr val="000000"/>
                </a:solidFill>
                <a:latin typeface="Verdana"/>
                <a:ea typeface="맑은 고딕"/>
              </a:rPr>
              <a:t>)</a:t>
            </a:r>
          </a:p>
        </p:txBody>
      </p:sp>
      <p:sp>
        <p:nvSpPr>
          <p:cNvPr id="20" name="직사각형 19"/>
          <p:cNvSpPr/>
          <p:nvPr/>
        </p:nvSpPr>
        <p:spPr bwMode="auto">
          <a:xfrm>
            <a:off x="274880" y="2852936"/>
            <a:ext cx="9289032" cy="352839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ko-KR" altLang="en-US" sz="1200" smtClean="0">
                <a:ln w="3175">
                  <a:solidFill>
                    <a:schemeClr val="tx1"/>
                  </a:solidFill>
                </a:ln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소스</a:t>
            </a:r>
            <a:endParaRPr lang="en-US" altLang="ko-KR" sz="1200" smtClean="0">
              <a:ln w="3175">
                <a:solidFill>
                  <a:schemeClr val="tx1"/>
                </a:solidFill>
              </a:ln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&lt;div class="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table_insert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&lt;table summary=“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"&gt;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&lt;caption&gt;</a:t>
            </a:r>
            <a:r>
              <a:rPr kumimoji="0" lang="ko-KR" altLang="en-US" sz="900" smtClean="0">
                <a:solidFill>
                  <a:schemeClr val="tx1"/>
                </a:solidFill>
                <a:latin typeface="+mj-ea"/>
                <a:ea typeface="+mj-ea"/>
              </a:rPr>
              <a:t>내용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&lt;/caption&gt;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style="width:35%;"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style="width:15%;"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col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style="width:35%;" /&gt;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colgroup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           &lt;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  <a:ea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    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상품번호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/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명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	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    &lt;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판매코드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th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    &lt;td&gt;</a:t>
            </a:r>
            <a:r>
              <a:rPr kumimoji="0" lang="ko-KR" altLang="en-US" sz="900" b="1" smtClean="0">
                <a:solidFill>
                  <a:srgbClr val="FF0000"/>
                </a:solidFill>
                <a:latin typeface="+mj-ea"/>
                <a:ea typeface="+mj-ea"/>
              </a:rPr>
              <a:t>인풋박스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&lt;/td&gt;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                 &lt;/</a:t>
            </a:r>
            <a:r>
              <a:rPr kumimoji="0" lang="en-US" altLang="ko-KR" sz="900" b="1" err="1" smtClean="0">
                <a:solidFill>
                  <a:srgbClr val="FF0000"/>
                </a:solidFill>
                <a:latin typeface="+mj-ea"/>
                <a:ea typeface="+mj-ea"/>
              </a:rPr>
              <a:t>tr</a:t>
            </a:r>
            <a:r>
              <a:rPr kumimoji="0" lang="en-US" altLang="ko-KR" sz="900" b="1" smtClean="0">
                <a:solidFill>
                  <a:srgbClr val="FF0000"/>
                </a:solidFill>
                <a:latin typeface="+mj-ea"/>
                <a:ea typeface="+mj-ea"/>
              </a:rPr>
              <a:t>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  <a:ea typeface="+mj-ea"/>
              </a:rPr>
              <a:t>	      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</a:t>
            </a:r>
            <a:r>
              <a:rPr kumimoji="0" lang="en-US" altLang="ko-KR" sz="900" err="1" smtClean="0">
                <a:solidFill>
                  <a:schemeClr val="tx1"/>
                </a:solidFill>
                <a:latin typeface="+mj-ea"/>
              </a:rPr>
              <a:t>tbody</a:t>
            </a: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&gt;</a:t>
            </a:r>
            <a:endParaRPr kumimoji="0" lang="en-US" altLang="ko-KR" sz="900" smtClean="0">
              <a:solidFill>
                <a:schemeClr val="tx1"/>
              </a:solidFill>
              <a:latin typeface="+mj-ea"/>
              <a:ea typeface="+mj-ea"/>
            </a:endParaRP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	&lt;/table&gt;</a:t>
            </a:r>
          </a:p>
          <a:p>
            <a:pPr marL="228600" indent="-228600" fontAlgn="auto">
              <a:spcBef>
                <a:spcPts val="0"/>
              </a:spcBef>
              <a:spcAft>
                <a:spcPts val="0"/>
              </a:spcAft>
            </a:pPr>
            <a:r>
              <a:rPr kumimoji="0" lang="en-US" altLang="ko-KR" sz="900" smtClean="0">
                <a:solidFill>
                  <a:schemeClr val="tx1"/>
                </a:solidFill>
                <a:latin typeface="+mj-ea"/>
              </a:rPr>
              <a:t>&lt;/div&gt;</a:t>
            </a:r>
          </a:p>
        </p:txBody>
      </p:sp>
      <p:pic>
        <p:nvPicPr>
          <p:cNvPr id="9" name="그림 8" descr="테이블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2480" y="1124744"/>
            <a:ext cx="9289032" cy="1350680"/>
          </a:xfrm>
          <a:prstGeom prst="rect">
            <a:avLst/>
          </a:prstGeom>
        </p:spPr>
      </p:pic>
      <p:sp>
        <p:nvSpPr>
          <p:cNvPr id="11" name="직사각형 10"/>
          <p:cNvSpPr/>
          <p:nvPr/>
        </p:nvSpPr>
        <p:spPr bwMode="auto">
          <a:xfrm>
            <a:off x="3656856" y="3068960"/>
            <a:ext cx="5688632" cy="1224136"/>
          </a:xfrm>
          <a:prstGeom prst="rect">
            <a:avLst/>
          </a:prstGeom>
          <a:solidFill>
            <a:schemeClr val="bg1"/>
          </a:solidFill>
          <a:ln w="1905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rtlCol="0" anchor="t" anchorCtr="0"/>
          <a:lstStyle/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 typeface="Arial" pitchFamily="34" charset="0"/>
              <a:buChar char="•"/>
            </a:pPr>
            <a:r>
              <a:rPr lang="en-US" altLang="ko-KR" sz="900" b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Comment</a:t>
            </a: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- 4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 테이블 경우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colgroup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의 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이 총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4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개이며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좌측부터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타이틀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내용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순서대로 가로 넓이를 지정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</a:pP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- 4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단의 기본넓이는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 100%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를 기준으로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15% - 35% - 15% - 35% 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로 분배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행이 추가될 경우 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&lt;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&gt;&lt;/</a:t>
            </a:r>
            <a:r>
              <a:rPr lang="en-US" altLang="ko-KR" sz="900" err="1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tr</a:t>
            </a:r>
            <a:r>
              <a:rPr lang="en-US" altLang="ko-KR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rPr>
              <a:t>을 추가</a:t>
            </a:r>
            <a:endParaRPr lang="en-US" altLang="ko-KR" sz="900" smtClean="0">
              <a:solidFill>
                <a:schemeClr val="tx1"/>
              </a:solidFill>
              <a:latin typeface="맑은 고딕" pitchFamily="50" charset="-127"/>
              <a:ea typeface="맑은 고딕" pitchFamily="50" charset="-127"/>
            </a:endParaRPr>
          </a:p>
          <a:p>
            <a:pPr marL="87313" indent="-87313" latinLnBrk="0">
              <a:lnSpc>
                <a:spcPct val="110000"/>
              </a:lnSpc>
              <a:spcBef>
                <a:spcPct val="25000"/>
              </a:spcBef>
              <a:buFontTx/>
              <a:buChar char="-"/>
            </a:pP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열이 추가될 경우 반드시  늘어난 열 개수만큼 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col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style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를 추가하고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 &lt;</a:t>
            </a:r>
            <a:r>
              <a:rPr lang="en-US" altLang="ko-KR" sz="900" err="1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th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와 </a:t>
            </a:r>
            <a:r>
              <a:rPr lang="en-US" altLang="ko-KR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&lt;td&gt;</a:t>
            </a:r>
            <a:r>
              <a:rPr lang="ko-KR" altLang="en-US" sz="900" smtClean="0">
                <a:solidFill>
                  <a:srgbClr val="FF0000"/>
                </a:solidFill>
                <a:latin typeface="맑은 고딕" pitchFamily="50" charset="-127"/>
                <a:ea typeface="맑은 고딕" pitchFamily="50" charset="-127"/>
              </a:rPr>
              <a:t>도 함께추가</a:t>
            </a:r>
            <a:endParaRPr lang="en-US" altLang="ko-KR" sz="900" smtClean="0">
              <a:solidFill>
                <a:srgbClr val="FF0000"/>
              </a:solidFill>
              <a:latin typeface="맑은 고딕" pitchFamily="50" charset="-127"/>
              <a:ea typeface="맑은 고딕" pitchFamily="50" charset="-127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30994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ko-KR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ko-KR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57150" cap="flat" cmpd="sng" algn="ctr">
          <a:solidFill>
            <a:srgbClr val="FF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87313" marR="0" indent="-87313" algn="ctr" defTabSz="914400" rtl="0" eaLnBrk="1" fontAlgn="base" latinLnBrk="0" hangingPunct="1">
          <a:lnSpc>
            <a:spcPct val="110000"/>
          </a:lnSpc>
          <a:spcBef>
            <a:spcPct val="25000"/>
          </a:spcBef>
          <a:spcAft>
            <a:spcPct val="0"/>
          </a:spcAft>
          <a:buClrTx/>
          <a:buSzTx/>
          <a:buFont typeface="Wingdings" pitchFamily="2" charset="2"/>
          <a:buNone/>
          <a:tabLst/>
          <a:defRPr kumimoji="1" lang="ko-KR" sz="10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Futura Bk" pitchFamily="34" charset="0"/>
            <a:ea typeface="가는각진제목체" pitchFamily="18" charset="-127"/>
          </a:defRPr>
        </a:defPPr>
      </a:lstStyle>
    </a:lnDef>
  </a:objectDefaults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_1. OT Template2">
  <a:themeElements>
    <a:clrScheme name="1_opentide2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맑_Verdana">
      <a:majorFont>
        <a:latin typeface="Verdana"/>
        <a:ea typeface="맑은 고딕"/>
        <a:cs typeface=""/>
      </a:majorFont>
      <a:minorFont>
        <a:latin typeface="Verdana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19050" cap="flat" cmpd="sng" algn="ctr">
          <a:solidFill>
            <a:schemeClr val="bg1">
              <a:lumMod val="50000"/>
            </a:schemeClr>
          </a:solidFill>
          <a:prstDash val="solid"/>
          <a:round/>
          <a:headEnd type="none" w="med" len="med"/>
          <a:tailEnd type="none" w="med" len="med"/>
        </a:ln>
        <a:effectLst/>
      </a:spPr>
      <a:bodyPr anchor="t" anchorCtr="0"/>
      <a:lstStyle>
        <a:defPPr marL="87313" indent="-87313" latinLnBrk="0">
          <a:lnSpc>
            <a:spcPct val="110000"/>
          </a:lnSpc>
          <a:spcBef>
            <a:spcPct val="25000"/>
          </a:spcBef>
          <a:buFont typeface="Arial" pitchFamily="34" charset="0"/>
          <a:buChar char="•"/>
          <a:defRPr sz="900" dirty="0" smtClean="0">
            <a:solidFill>
              <a:schemeClr val="tx1"/>
            </a:solidFill>
            <a:latin typeface="맑은 고딕" pitchFamily="50" charset="-127"/>
            <a:ea typeface="맑은 고딕" pitchFamily="50" charset="-127"/>
          </a:defRPr>
        </a:defPPr>
      </a:lstStyle>
    </a:spDef>
    <a:lnDef>
      <a:spPr bwMode="auto">
        <a:solidFill>
          <a:schemeClr val="accent1"/>
        </a:solidFill>
        <a:ln w="9525" cap="flat" cmpd="sng" algn="ctr">
          <a:solidFill>
            <a:schemeClr val="tx1">
              <a:lumMod val="75000"/>
              <a:lumOff val="25000"/>
            </a:schemeClr>
          </a:solidFill>
          <a:prstDash val="sysDash"/>
          <a:round/>
          <a:headEnd type="triangle" w="med" len="med"/>
          <a:tailEnd type="triangle" w="med" len="med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defRPr sz="1000" dirty="0" smtClean="0"/>
        </a:defPPr>
      </a:lstStyle>
    </a:txDef>
  </a:objectDefaults>
  <a:extraClrSchemeLst>
    <a:extraClrScheme>
      <a:clrScheme name="1_opentide2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pentide2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opentide2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pentide2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pentide2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pentide2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opentide2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문서" ma:contentTypeID="0x0101002E8F04E471FE7C41A4F8D28E0F9B7DEA" ma:contentTypeVersion="0" ma:contentTypeDescription="새 문서를 만듭니다." ma:contentTypeScope="" ma:versionID="9eb9b36f69d40c3caf458783465e75e2">
  <xsd:schema xmlns:xsd="http://www.w3.org/2001/XMLSchema" xmlns:p="http://schemas.microsoft.com/office/2006/metadata/properties" targetNamespace="http://schemas.microsoft.com/office/2006/metadata/properties" ma:root="true" ma:fieldsID="6d1ee5c80bf69a1ee28e268965e8a726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콘텐츠 형식" ma:readOnly="true"/>
        <xsd:element ref="dc:title" minOccurs="0" maxOccurs="1" ma:index="4" ma:displayName="제목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C73A0121-0504-44DD-8B1A-71974F89821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7CD6112-3F80-4B73-BDF4-E13E5667CE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2EDF56A3-57C9-47E7-B375-55BCFAD0B502}">
  <ds:schemaRefs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62106</TotalTime>
  <Words>1887</Words>
  <Application>Microsoft Office PowerPoint</Application>
  <PresentationFormat>A4 용지(210x297mm)</PresentationFormat>
  <Paragraphs>517</Paragraphs>
  <Slides>31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7</vt:i4>
      </vt:variant>
      <vt:variant>
        <vt:lpstr>슬라이드 제목</vt:lpstr>
      </vt:variant>
      <vt:variant>
        <vt:i4>31</vt:i4>
      </vt:variant>
    </vt:vector>
  </HeadingPairs>
  <TitlesOfParts>
    <vt:vector size="38" baseType="lpstr">
      <vt:lpstr>디자인 사용자 지정</vt:lpstr>
      <vt:lpstr>2_디자인 사용자 지정</vt:lpstr>
      <vt:lpstr>1_디자인 사용자 지정</vt:lpstr>
      <vt:lpstr>3_디자인 사용자 지정</vt:lpstr>
      <vt:lpstr>4_디자인 사용자 지정</vt:lpstr>
      <vt:lpstr>5_디자인 사용자 지정</vt:lpstr>
      <vt:lpstr>1_1. OT Template2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</vt:vector>
  </TitlesOfParts>
  <Company>SKTelecom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표지</dc:title>
  <dc:creator>Uzen Plan A</dc:creator>
  <cp:lastModifiedBy>uzen</cp:lastModifiedBy>
  <cp:revision>6038</cp:revision>
  <cp:lastPrinted>2010-09-19T07:59:32Z</cp:lastPrinted>
  <dcterms:created xsi:type="dcterms:W3CDTF">2005-10-06T02:42:37Z</dcterms:created>
  <dcterms:modified xsi:type="dcterms:W3CDTF">2011-12-13T01:17:41Z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0x0101002E8F04E471FE7C41A4F8D28E0F9B7DEA</vt:lpwstr>
  </property>
</Properties>
</file>