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257" r:id="rId2"/>
    <p:sldId id="258" r:id="rId3"/>
    <p:sldId id="297" r:id="rId4"/>
    <p:sldId id="288" r:id="rId5"/>
    <p:sldId id="289" r:id="rId6"/>
    <p:sldId id="291" r:id="rId7"/>
    <p:sldId id="298" r:id="rId8"/>
    <p:sldId id="283" r:id="rId9"/>
    <p:sldId id="285" r:id="rId10"/>
    <p:sldId id="287" r:id="rId11"/>
    <p:sldId id="370" r:id="rId12"/>
    <p:sldId id="371" r:id="rId13"/>
    <p:sldId id="373" r:id="rId14"/>
    <p:sldId id="372" r:id="rId15"/>
    <p:sldId id="374" r:id="rId16"/>
    <p:sldId id="375" r:id="rId17"/>
    <p:sldId id="284" r:id="rId18"/>
    <p:sldId id="293" r:id="rId19"/>
    <p:sldId id="334" r:id="rId20"/>
    <p:sldId id="296" r:id="rId21"/>
    <p:sldId id="299" r:id="rId22"/>
    <p:sldId id="332" r:id="rId23"/>
    <p:sldId id="335" r:id="rId24"/>
    <p:sldId id="305" r:id="rId25"/>
    <p:sldId id="308" r:id="rId26"/>
    <p:sldId id="336" r:id="rId27"/>
    <p:sldId id="337" r:id="rId28"/>
    <p:sldId id="346" r:id="rId29"/>
    <p:sldId id="347" r:id="rId30"/>
    <p:sldId id="339" r:id="rId31"/>
    <p:sldId id="340" r:id="rId32"/>
    <p:sldId id="341" r:id="rId33"/>
    <p:sldId id="310" r:id="rId34"/>
    <p:sldId id="307" r:id="rId35"/>
    <p:sldId id="312" r:id="rId36"/>
    <p:sldId id="302" r:id="rId37"/>
    <p:sldId id="314" r:id="rId38"/>
    <p:sldId id="304" r:id="rId39"/>
    <p:sldId id="342" r:id="rId40"/>
    <p:sldId id="343" r:id="rId41"/>
    <p:sldId id="322" r:id="rId42"/>
    <p:sldId id="329" r:id="rId43"/>
    <p:sldId id="344" r:id="rId44"/>
    <p:sldId id="325" r:id="rId45"/>
    <p:sldId id="330" r:id="rId46"/>
    <p:sldId id="331" r:id="rId47"/>
    <p:sldId id="361" r:id="rId48"/>
    <p:sldId id="348" r:id="rId49"/>
    <p:sldId id="349" r:id="rId50"/>
    <p:sldId id="350" r:id="rId51"/>
    <p:sldId id="352" r:id="rId52"/>
    <p:sldId id="353" r:id="rId53"/>
    <p:sldId id="369" r:id="rId54"/>
    <p:sldId id="354" r:id="rId55"/>
    <p:sldId id="355" r:id="rId56"/>
    <p:sldId id="356" r:id="rId57"/>
    <p:sldId id="359" r:id="rId58"/>
    <p:sldId id="360" r:id="rId59"/>
    <p:sldId id="358" r:id="rId60"/>
    <p:sldId id="357" r:id="rId61"/>
    <p:sldId id="363" r:id="rId62"/>
    <p:sldId id="364" r:id="rId63"/>
    <p:sldId id="367" r:id="rId64"/>
    <p:sldId id="368" r:id="rId65"/>
    <p:sldId id="365" r:id="rId66"/>
    <p:sldId id="366" r:id="rId67"/>
    <p:sldId id="278" r:id="rId68"/>
  </p:sldIdLst>
  <p:sldSz cx="9144000" cy="6858000" type="screen4x3"/>
  <p:notesSz cx="6805613" cy="9939338"/>
  <p:embeddedFontLst>
    <p:embeddedFont>
      <p:font typeface="나눔고딕" panose="020D0604000000000000" pitchFamily="50" charset="-127"/>
      <p:regular r:id="rId71"/>
      <p:bold r:id="rId72"/>
    </p:embeddedFont>
    <p:embeddedFont>
      <p:font typeface="맑은 고딕" panose="020B0503020000020004" pitchFamily="50" charset="-127"/>
      <p:regular r:id="rId73"/>
      <p:bold r:id="rId7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" initials="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14E"/>
    <a:srgbClr val="3D3C3E"/>
    <a:srgbClr val="063656"/>
    <a:srgbClr val="08456E"/>
    <a:srgbClr val="569CF0"/>
    <a:srgbClr val="8DBDF7"/>
    <a:srgbClr val="5DAAFF"/>
    <a:srgbClr val="47B0FF"/>
    <a:srgbClr val="E3EAF5"/>
    <a:srgbClr val="DDE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76453" autoAdjust="0"/>
  </p:normalViewPr>
  <p:slideViewPr>
    <p:cSldViewPr snapToGrid="0">
      <p:cViewPr>
        <p:scale>
          <a:sx n="80" d="100"/>
          <a:sy n="80" d="100"/>
        </p:scale>
        <p:origin x="-858" y="408"/>
      </p:cViewPr>
      <p:guideLst>
        <p:guide orient="horz" pos="2166"/>
        <p:guide orient="horz" pos="1164"/>
        <p:guide orient="horz" pos="278"/>
        <p:guide orient="horz" pos="848"/>
        <p:guide orient="horz" pos="1348"/>
        <p:guide orient="horz" pos="559"/>
        <p:guide orient="horz" pos="3866"/>
        <p:guide orient="horz" pos="1664"/>
        <p:guide pos="2894"/>
        <p:guide pos="5528"/>
        <p:guide pos="230"/>
        <p:guide pos="1562"/>
        <p:guide pos="4226"/>
        <p:guide pos="900"/>
        <p:guide pos="4910"/>
        <p:guide pos="123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-2628" y="-90"/>
      </p:cViewPr>
      <p:guideLst>
        <p:guide orient="horz" pos="3131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4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207F23D9-DF40-4811-9C78-A2E2A32398DD}" type="datetimeFigureOut">
              <a:rPr lang="ko-KR" altLang="en-US" smtClean="0"/>
              <a:pPr/>
              <a:t>2015-07-18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4DD6E7B0-61C4-474B-96F1-99E4547EAD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599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F3AF6795-A612-454E-AF7A-9192B1BEBB13}" type="datetimeFigureOut">
              <a:rPr lang="ko-KR" altLang="en-US" smtClean="0"/>
              <a:pPr/>
              <a:t>2015-07-18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A0A51D67-0C14-4576-BCC5-A508196B7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30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roy.labs.daum.net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wrewqr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ko-KR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360</a:t>
            </a:r>
            <a:r>
              <a:rPr lang="ko-KR" altLang="en-US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디바이스 기준으로 </a:t>
            </a:r>
            <a:r>
              <a:rPr lang="en-US" altLang="ko-KR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1080psd</a:t>
            </a:r>
            <a:r>
              <a:rPr lang="ko-KR" altLang="en-US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 받았을 때 </a:t>
            </a:r>
            <a:r>
              <a:rPr lang="en-US" altLang="ko-KR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300px</a:t>
            </a:r>
            <a:r>
              <a:rPr lang="ko-KR" altLang="en-US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로 잘라진 이미지를 </a:t>
            </a:r>
            <a:r>
              <a:rPr lang="en-US" altLang="ko-KR" sz="1200" b="1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단위로 변환해 봅시다</a:t>
            </a:r>
            <a:r>
              <a:rPr lang="en-US" altLang="ko-KR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2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아까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 비율을 기억하실 겁니다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 비율대로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1080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에서 잘라낸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300px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 단위를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으로 나눠 줍시다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.(300/3 = 100)</a:t>
            </a:r>
          </a:p>
          <a:p>
            <a:pPr marL="0" indent="0">
              <a:buFont typeface="Arial" pitchFamily="34" charset="0"/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그렇다면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360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디바이스 기준으로 보았을 경우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300px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은 실제 브라우저 디바이스에서는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100px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로 표현이 되게 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이번에는 기준폰트를 기억해 봅시다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IE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기준으로 글꼴크기가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“normal”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일 경우 크기는 </a:t>
            </a:r>
            <a:r>
              <a:rPr lang="en-US" altLang="ko-KR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1em, 12pt, 16px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과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같습니다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일반적으로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기준폰트로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16px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을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1em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으로 잡기 때문에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1:16 = X : 100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이라는 비례식이 성립이 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즉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16*X = 100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이므로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 값을 구하려면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100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을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16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으로 나눠줍니다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6.25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라는 값이 나오게 되는데 이 값이 바로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1080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에서 잘라낸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300px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단위 값입니다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즉 </a:t>
            </a:r>
            <a:r>
              <a:rPr lang="en-US" altLang="ko-KR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1em:16px = 6.25em:100px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이고 이 값은 실제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1080psd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에서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배로 축소한 비율입니다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배로 축소했는지는 앞서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설명드린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것처럼 노트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나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S5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같은 고해상도의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폰의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실제 해상도가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1080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사이즈이기 때문에 고해상도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폰에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대응하기 위해 이미지를 축소하여 흐리게 보이지 않고 선명해 보이도록 대응한 것입니다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나누는 과정에서 소수점이 나오게 될 경우에는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자리까지 대응해주고 그 이하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ex)132.666…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는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반올림을 할 것인지 버림을 할 것인지 기준을 정해 모두 통일하도록 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어떤 것은 반올림하고 어떤 것은 버림을 하고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이런식으로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통일 되지 않을 경우 기준 자체가 애매모호 해지기 때문에 정확한 비율로의 상대적 계산이 어려워지니 꼭 통일하도록 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일반적으로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기준폰트로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16px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을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1em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으로 잡기 때문에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1:16 = X : 100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이라는 비례식이 성립이 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즉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16*X = 100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이므로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 값을 구하려면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100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을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16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으로 나눠줍니다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6.25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라는 값이 나오게 되는데 이 값이 바로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1080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에서 잘라낸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300px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단위 값입니다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즉 </a:t>
            </a:r>
            <a:r>
              <a:rPr lang="en-US" altLang="ko-KR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1em:16px = 6.25em:100px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이고 이 값은 실제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1080psd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에서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배로 축소한 비율입니다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배로 축소했는지는 앞서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설명드린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것처럼 노트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나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S5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같은 고해상도의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폰의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실제 해상도가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1080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사이즈이기 때문에 고해상도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폰에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대응하기 위해 이미지를 축소하여 흐리게 보이지 않고 선명해 보이도록 대응한 것입니다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나누는 과정에서 소수점이 나오게 될 경우에는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자리까지 대응해주고 그 이하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ex)132.666…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는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반올림을 할 것인지 버림을 할 것인지 기준을 정해 모두 통일하도록 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어떤 것은 반올림하고 어떤 것은 버림을 하고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이런식으로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통일 되지 않을 경우 기준 자체가 애매모호 해지기 때문에 정확한 비율로의 상대적 계산이 어려워지니 꼭 통일하도록 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나누는 과정에서 소수점이 나오게 될 경우에는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자리까지 대응해주고 그 이하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ex)132.666…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는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반올림을 할 것인지 버림을 할 것인지 기준을 정해 모두 통일하도록 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어떤 것은 반올림하고 어떤 것은 버림을 하고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이런식으로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통일 되지 않을 경우 기준 자체가 애매모호 해지기 때문에 정확한 비율로의 상대적 계산이 어려워지니 꼭 통일하도록 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ko-KR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CSS3</a:t>
            </a:r>
            <a:r>
              <a:rPr lang="ko-KR" altLang="en-US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 미디어 쿼리를 이용하여 각 해상도에 따라 기준 폰트 사이즈를 변경합니다</a:t>
            </a:r>
            <a:r>
              <a:rPr lang="en-US" altLang="ko-KR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각 가로 해상도에 기준하여 예를 들어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360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해상도를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1em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기준으로 잡았다면 그에 맞게 다른 해상도를 설정합니다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ex) 360:1 = 320: X 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→ 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320 / 360 = X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→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X = 0.8888888888888889 (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소수점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자리 이후로 반올림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or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버림 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스마트폰이나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태블릿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PC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에서는 기본적으로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웹 페이지를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즐겨찾기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하여 홈 화면에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앱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아이콘 형태로 배치  할 수 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이때 이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바로가기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아이콘을 직접 제작 할 수 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스마트폰이나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태블릿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PC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에서는 웹보다 아이콘 해상도가 좀 더 높기 때문에 따로 제작합니다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아이콘 파일은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PNG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형태로 저장하며 크기는 다음과 같습니다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웹에서 쓸 수 있는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여러가지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웹폰트가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있지만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나눔고딕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나눔바른고딕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윤고딕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…)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다음과 같은 폰트들은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웹폰트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이기 때문에 용량에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대한 이슈가 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예를 들어 폰트 자체가 먹는 용량이 웹이나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모바일에서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불러 올 때 크기 때문에 폰트가 간혹 폰트가 뒤늦게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불러진다던지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기본 시스템 폰트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굴림체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로 보이다가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웹폰트로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바뀌는 경우도 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200" dirty="0" smtClean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  <a:p>
            <a:endParaRPr lang="en-US" altLang="ko-KR" dirty="0" smtClean="0"/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이러한 구조적인 문제를 애초에 막기 위해서는 웹에서는 기본이 되는 시스템 폰트로 맑은 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고딕으로 가고 각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모바일에서는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해당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모바일에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맞는 폰트가 나오도록 유지하는 것이 가장 좋습니다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모바일에서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이전의 설정과 같이 확인해 본 결과 폰트가 오히려 특정 폰트로 고정이 되어 버려서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디자이너의 의도에서 숫자라든지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폰트가 돋움으로 나와도 되는 그런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데이터성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폰트까지 전부 특정 폰트로 고정이 되는 문제가 있어서 위와 같이 적용을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하는게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오히려 나은 것 같습니다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위와 같이 적용 했을 경우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모바일의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경우 영문폰트에서는 자연스럽게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arial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이나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헬베티카가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쓰이고 한글은 기본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기본폰트를 활용하는 것 같습니다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.(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따로 지정해주지 않아도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또한 웹에서는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맑은고딕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돋움으로 나오는 걸로 보입니다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200" dirty="0" smtClean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의미가 포함되어 있는 이미지를 배경으로 처리하고 대신 전경에 상응하는 텍스트를 넣는 방법으로써 시각이 있는 사용자는 이미지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로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처리된 화면을 볼 수 있지만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'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화면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낭독기를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사용하는 시각 장애인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CSS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제거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인쇄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'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시에는 텍스트 데이터에 접근하거나 텍스트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볼 수 있는 형태로 설계하는 기법을 말합니다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다음과 같이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IS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기법을 사용하여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웹에서도 코딩을 할 수 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다만 주의해야 할 점은 웹과는 다르게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background-size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 지정해줘야 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이유는 바로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PSD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 크기에 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우리가 만약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1080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사이즈의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PSD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</a:t>
            </a:r>
            <a:r>
              <a:rPr lang="en-US" altLang="ko-KR" sz="1200" baseline="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받았다면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360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기준 디바이스의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배 크기의 이미지를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받게 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그 이미지를 토대로 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1000px X 1000px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 백판에다가 아이콘 등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여러가지를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몰아 넣는다고 했을 때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사이즈를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지정해주지 않는다면 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배 이상의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사이즈를 가진 백판을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background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로 지정하게 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그렇게 될 경우에는 우리가 지정해놓은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단위에 따라 백그라운드가 맞춰지지 않습니다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그래서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1000px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또한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단위로 변경하여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20.833em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같이 설정해주면</a:t>
            </a:r>
            <a:r>
              <a:rPr lang="en-US" altLang="ko-KR" sz="1200" baseline="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비로소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단위로 바뀌어진 백판은 해상도에 따라 맞추어지게 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다음과 같이 종종 각각의 속성을 활용하여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ir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기법시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background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 지정해줄 경우가 있는데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특정폰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200" b="1" u="sng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갤럭시</a:t>
            </a:r>
            <a:r>
              <a:rPr lang="en-US" altLang="ko-KR" sz="1200" b="1" u="sng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3, </a:t>
            </a:r>
            <a:r>
              <a:rPr lang="ko-KR" altLang="en-US" sz="1200" b="1" u="sng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노트</a:t>
            </a:r>
            <a:r>
              <a:rPr lang="en-US" altLang="ko-KR" sz="1200" b="1" u="sng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에서 저렇게 따로따로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right top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이렇게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지정하는것을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읽어주지 못합니다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그래서 </a:t>
            </a:r>
            <a:r>
              <a:rPr lang="en-US" altLang="ko-KR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background-position:100% 30px;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다음과 같이 써야 읽어줄 수 있으니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작업시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css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쓰는것을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위와같이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쓰는 것을 지양하는 것이 좋습니다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header sticky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메뉴를 많이 작업하게 되는데 일반적으로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fixed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로 처리하는 경우가 많습니다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하지만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ios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에서는 이슈가 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바로 탄성에 대한 이슈인데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fixed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 주게 될 경우에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fixed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로 작업해준 경우는 탄성이 먹지 않고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맨위로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스크롤시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헤더와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컨텐츠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사이가 벌어지는 현상이 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그렇지만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ios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에서는 굳이 스크롤 스크립트로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fixed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 주지 않더라도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sticky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라는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position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을 제공함으로 인하여 상당히 편리하게 헤더를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sticky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로 바꿔줄 수 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다만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ios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와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파이어폭스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일부 브라우저만 제공하는 기능이기 때문에 스크립트와 중복하여 제공해주는 것이 좋습니다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그리고 스크립트에서는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ios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체크를 통하여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ios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가 아닐 경우에만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fixed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로 바꿔줘야 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header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는 기본적으로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position:relative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 먹을 것이고 뒤의 추가내용에 따라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sticky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 제공하는 브라우저에서는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css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오버라딩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함으로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sticky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메뉴를 제공합니다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아이폰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상위버젼</a:t>
            </a:r>
            <a:r>
              <a:rPr lang="ko-KR" altLang="en-US" dirty="0" smtClean="0"/>
              <a:t> </a:t>
            </a:r>
            <a:r>
              <a:rPr lang="en-US" altLang="ko-KR" dirty="0" smtClean="0"/>
              <a:t>top</a:t>
            </a:r>
            <a:r>
              <a:rPr lang="ko-KR" altLang="en-US" dirty="0" smtClean="0"/>
              <a:t>버튼 이슈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탑 버튼을 줄 때는 </a:t>
            </a:r>
            <a:r>
              <a:rPr lang="en-US" altLang="ko-KR" dirty="0" smtClean="0"/>
              <a:t>&lt;a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href</a:t>
            </a:r>
            <a:r>
              <a:rPr lang="en-US" altLang="ko-KR" baseline="0" dirty="0" smtClean="0"/>
              <a:t>=“#”&gt;&lt;/a&gt; </a:t>
            </a:r>
            <a:r>
              <a:rPr lang="ko-KR" altLang="en-US" baseline="0" dirty="0" smtClean="0"/>
              <a:t>이렇게 주면 화면은 위로 뜨지만 포커스는 이동하지 않는다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고로 </a:t>
            </a:r>
            <a:r>
              <a:rPr lang="en-US" altLang="ko-KR" baseline="0" dirty="0" smtClean="0"/>
              <a:t>a </a:t>
            </a:r>
            <a:r>
              <a:rPr lang="en-US" altLang="ko-KR" baseline="0" dirty="0" err="1" smtClean="0"/>
              <a:t>href</a:t>
            </a:r>
            <a:r>
              <a:rPr lang="en-US" altLang="ko-KR" baseline="0" dirty="0" smtClean="0"/>
              <a:t>=#wrap </a:t>
            </a:r>
            <a:r>
              <a:rPr lang="ko-KR" altLang="en-US" baseline="0" dirty="0" smtClean="0"/>
              <a:t>또는 </a:t>
            </a:r>
            <a:r>
              <a:rPr lang="en-US" altLang="ko-KR" baseline="0" dirty="0" smtClean="0"/>
              <a:t>#header </a:t>
            </a:r>
            <a:r>
              <a:rPr lang="ko-KR" altLang="en-US" baseline="0" dirty="0" smtClean="0"/>
              <a:t>로 </a:t>
            </a:r>
            <a:r>
              <a:rPr lang="ko-KR" altLang="en-US" baseline="0" dirty="0" err="1" smtClean="0"/>
              <a:t>줘야된다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그런데 </a:t>
            </a:r>
            <a:r>
              <a:rPr lang="ko-KR" altLang="en-US" baseline="0" dirty="0" err="1" smtClean="0"/>
              <a:t>스티키</a:t>
            </a:r>
            <a:r>
              <a:rPr lang="ko-KR" altLang="en-US" baseline="0" dirty="0" smtClean="0"/>
              <a:t> 메뉴는 헤더가 따라다니기 때문에 헤더로 주게 되면 스크롤이 위로 </a:t>
            </a:r>
            <a:r>
              <a:rPr lang="ko-KR" altLang="en-US" baseline="0" dirty="0" err="1" smtClean="0"/>
              <a:t>안뜨고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그상태로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머무르는것을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볼수</a:t>
            </a:r>
            <a:r>
              <a:rPr lang="ko-KR" altLang="en-US" baseline="0" dirty="0" smtClean="0"/>
              <a:t> 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그렇게 때문에 전체를 </a:t>
            </a:r>
            <a:r>
              <a:rPr lang="ko-KR" altLang="en-US" baseline="0" dirty="0" err="1" smtClean="0"/>
              <a:t>싸고있는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wrap</a:t>
            </a:r>
            <a:r>
              <a:rPr lang="ko-KR" altLang="en-US" baseline="0" dirty="0" smtClean="0"/>
              <a:t>에 주던지 아니면 스크립트를 이용해서 강제로 스크롤을 위로 올려줘야 한다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또한 </a:t>
            </a:r>
            <a:r>
              <a:rPr lang="ko-KR" altLang="en-US" baseline="0" dirty="0" err="1" smtClean="0"/>
              <a:t>스티키</a:t>
            </a:r>
            <a:r>
              <a:rPr lang="ko-KR" altLang="en-US" baseline="0" dirty="0" smtClean="0"/>
              <a:t> 메뉴에서의 </a:t>
            </a:r>
            <a:r>
              <a:rPr lang="ko-KR" altLang="en-US" baseline="0" dirty="0" err="1" smtClean="0"/>
              <a:t>아이폰이슈는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아이폰</a:t>
            </a:r>
            <a:r>
              <a:rPr lang="ko-KR" altLang="en-US" baseline="0" dirty="0" smtClean="0"/>
              <a:t> 일부 버전에서 위로 올라온 뒤에 </a:t>
            </a:r>
            <a:r>
              <a:rPr lang="ko-KR" altLang="en-US" baseline="0" dirty="0" err="1" smtClean="0"/>
              <a:t>주소창이</a:t>
            </a:r>
            <a:r>
              <a:rPr lang="ko-KR" altLang="en-US" baseline="0" dirty="0" smtClean="0"/>
              <a:t> 커지면서 헤더를 미뤄져서 </a:t>
            </a:r>
            <a:r>
              <a:rPr lang="ko-KR" altLang="en-US" baseline="0" dirty="0" err="1" smtClean="0"/>
              <a:t>겹침현상이</a:t>
            </a:r>
            <a:r>
              <a:rPr lang="ko-KR" altLang="en-US" baseline="0" dirty="0" smtClean="0"/>
              <a:t> 생기게 된다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해결 방법은 다음과 같이 탑을 클릭할 경우 시간 차를 줘서 스크롤을 위로 </a:t>
            </a:r>
            <a:r>
              <a:rPr lang="ko-KR" altLang="en-US" dirty="0" err="1" smtClean="0"/>
              <a:t>한번더</a:t>
            </a:r>
            <a:r>
              <a:rPr lang="ko-KR" altLang="en-US" dirty="0" smtClean="0"/>
              <a:t> 띄어주면 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150</a:t>
            </a:r>
            <a:r>
              <a:rPr lang="ko-KR" altLang="en-US" dirty="0" smtClean="0"/>
              <a:t>을 시간으로 줬는데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을 주면 작은 </a:t>
            </a:r>
            <a:r>
              <a:rPr lang="ko-KR" altLang="en-US" dirty="0" err="1" smtClean="0"/>
              <a:t>주소창이</a:t>
            </a:r>
            <a:r>
              <a:rPr lang="ko-KR" altLang="en-US" dirty="0" smtClean="0"/>
              <a:t> 큰 </a:t>
            </a:r>
            <a:r>
              <a:rPr lang="ko-KR" altLang="en-US" dirty="0" err="1" smtClean="0"/>
              <a:t>주소창으로</a:t>
            </a:r>
            <a:r>
              <a:rPr lang="ko-KR" altLang="en-US" dirty="0" smtClean="0"/>
              <a:t> 바뀌는 시간보다 빨라서 여전히 겹쳐지기 때문에 넉넉잡고 </a:t>
            </a:r>
            <a:r>
              <a:rPr lang="en-US" altLang="ko-KR" dirty="0" smtClean="0"/>
              <a:t>150</a:t>
            </a:r>
            <a:r>
              <a:rPr lang="ko-KR" altLang="en-US" dirty="0" smtClean="0"/>
              <a:t>정도로 주면</a:t>
            </a:r>
            <a:endParaRPr lang="en-US" altLang="ko-KR" dirty="0" smtClean="0"/>
          </a:p>
          <a:p>
            <a:r>
              <a:rPr lang="ko-KR" altLang="en-US" dirty="0" smtClean="0"/>
              <a:t>겹치지 않았다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다음 속성은 정말 중요합니다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ios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같은 경우에는 기본적으로 브라우저가 탄성을 제공을 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다만 스크롤을 그냥 줄 경우에 탄성이 없는 정말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기름끼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빠진 듯한 스크롤을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볼수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있는데 디자이너가 보면 아주 싫어할 겁니다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다음 속성은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아이폰을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더욱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아이폰답게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만들어주는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css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로 저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css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 스크롤이 들어있는 영역에 넣어주면 탄성이 생깁니다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PC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기반 웹에서 쓰던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형태의 절대적인 크기를 나타내는 속성값 이외에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%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라는 상대적인 크기를 나타내는 속성값을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사용하는코딩법인데요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폰트는 상대적이기 때문에 디바이스 브라우저의 크기에 상대적으로 비례하여 글자 크기도 변합니다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예를 들어 세로화면으로 디바이스를 보고 있다가 가로로 화면회전을 시킨다면 가로 화면 비율에 맞추어 이미지나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텍스트의 크기 역시 변화하게 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즉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디바이스 별로 최적의 이미지 크기를 보여주고 싶다거나 언제나 해당 비율의 디자인을 고수하고 싶은 </a:t>
            </a:r>
            <a:r>
              <a:rPr lang="ko-KR" altLang="en-US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디자인 위주의 사이트라면 </a:t>
            </a:r>
            <a:r>
              <a:rPr lang="en-US" altLang="ko-KR" sz="1200" b="1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코딩이 좋습니다</a:t>
            </a:r>
            <a:r>
              <a:rPr lang="en-US" altLang="ko-KR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다음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이미지는 각각 노트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크기의 핸드폰을 가로 세로로 화면 회전시킨 모습입니다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가로화면의 이미지 및 텍스트 크기와 세로 화면의 텍스트 및 이미지 크기가 다른 것을 볼 수 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다음과 같이 디자이너가 맞춰준 대로 그 비율을 고수 할 수 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하지만 가로화면의 크기는 워낙 비율이 확대된 나머지 이미지가 브라우저 밖으로 나가버리고 한 화면에서 볼 수 있는 정보의 양이 세로 화면보다 상대적으로 줄어들었음을 알 수 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또한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코딩은 상대적으로 개발이 좀 어렵습니다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디자인 등에서 사용된 픽셀 단위를 계속 환산하여 상대적 크기를 계산해야 하기 때문에 일반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코딩보다 최소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1.5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배 이상의 시간이 더 소요됩니다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IE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기준으로 글꼴크기가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“normal”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일 경우 크기는 </a:t>
            </a:r>
            <a:r>
              <a:rPr lang="en-US" altLang="ko-KR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1em, 12pt, 16px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과 같습니다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u="sng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기준 폰트로 일반적으로 설정합니다</a:t>
            </a:r>
            <a:r>
              <a:rPr lang="en-US" altLang="ko-KR" sz="1200" u="sng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모바일에서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전화번호를 제공하게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되는경우가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있는데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예를들어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1644-0000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이렇게 전화번호 형식의 글을 써주게 되면 자동으로 전화가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걸릴수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있도록 제공이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되는것을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볼 수 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a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링크를 걸지 않더라도 말입니다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근데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아이폰에서는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a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태그가 없는 전화번호를 전화번호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형식일때는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강제로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a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로 만들어주게 되어 혹시라도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a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태그의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color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속성이 기존 내용의 색상과 다를 경우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a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컬러값을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따라 색이 변경되는 경우가 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다음의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css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사용하게되면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전화번호에 관한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컬러값을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지정해줄 수 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.(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아이폰에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해당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당겨서 데이터를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로드해오는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이슈가 있었는데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그에관한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유용한 스크립트가 있어서 추천해드립니다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그에 대한 접근성은 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&lt;div class="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skipTable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"&gt;&lt;a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href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="#"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onclick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="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reloadFunc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()"&gt;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새로고침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화면을 아래로 끌어당기면 화면갱신이 가능합니다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.&lt;/a&gt;&lt;/div&gt;</a:t>
            </a: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다음과 같이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숨김버튼을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추가하여 다음 내용을 고지하여 주시기 바랍니다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우리는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IR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기법 사용을 위하여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text-indent: -9999px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을 웹에서 종종 사용합니다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하지만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voiceover, talkback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실행 환경에서 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line-height, text-indent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ir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기법을 사용하였을 때 링크가 틀어지거나 포커스가 안가는 현상이 나타난다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a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태그에 링크 영역이 잡히는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안드로이드와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달리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ios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에서 텍스트영역에만 링크와 포커스가 잡히므로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font-size:0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이나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line-height, text-indent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 이용한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IR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기법은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ios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에서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정상작동하지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않습니다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color:transparent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나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z-index:-1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 이용해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숨김처리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할때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ios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에서는 텍스트영역만큼 포커스가 잡히므로 대체텍스트가 길어질 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경우 자신의 영역을 넘어가기 때문에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letter-spacing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나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font-size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 이용해 텍스트영역의 넓이를 줄여 맞추어 줍니다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주의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: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대체텍스트 길이가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짧을경우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letter-spacing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을 많이 주면 포커스가 이상하게 잡힐 경우가 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.)</a:t>
            </a: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삼성증권에서의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이슈사항중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하나였던 이미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text-indent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등으로 설정이 되어있는 경우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일일히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찾아서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css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수정이 어려운 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상황이었습니다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그 때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befor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태그를 활용하여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width,height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값을 설정하여 줌으로서 버튼 영역을 잡아주었고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content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에는 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의미는 없지만 읽히지 않는 공백문자를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집어 넣어서 순차적으로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voiceover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가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before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태그의 공백문자를 통해  클릭을 잡아 준 뒤 이어서 대체 텍스트까지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읽어주도록 하였습니다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en-US" altLang="ko-KR" dirty="0" smtClean="0"/>
          </a:p>
          <a:p>
            <a:pPr marL="0" indent="0">
              <a:buNone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a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태그에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absolute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가 걸려있어서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a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태그안의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span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태그에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.hide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가 걸려있지만 못 찾을 경우를 대비해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a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자체에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before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 한번 더 걸어 주었습니다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2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ios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voiceover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기능은 웹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앱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구별 없이 음성지원을 잘 해주고 있는 반면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안드로이드의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talkBack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기능은 문제가 좀 많은 편이라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접근성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테스트시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일반적으로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voiceover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 사용하여 테스트 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동작방법은 간단합니다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읽어 들이고 싶은 부분을 한번 터치하면 해당 텍스트나 대체 텍스트를 읽어줍니다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두번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터치하면 실행합니다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간단히 정리해 보겠습니다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살짝 누르기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항목을 말한다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더블클릭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페이지 이동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한 손가락으로 오른쪽으로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탭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한 손가락으로 왼쪽으로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쓸어넘기기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시프트 탭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두 손가락으로 위로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쓸어넘기기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화면 상단의 항목부터 모두 읽는다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두 손가락으로 아래로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쓸어넘기기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현재 위치의 항목부터 모두 읽는다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세 손가락으로 위 또는 아래로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쓸어넘기기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한번에 한 화면만큼 스크롤 한다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세 손가락으로 오른쪽 또는 왼쪽으로 쓸어 넘기기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다음 또는 이전 페이지로 이동한다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alt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값은 빠짐없이 반드시 써줘야 하고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또한 이벤트 롤링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베너의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버튼에는 해당 버튼을 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클릭하게 되면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몇번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째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베너를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보게 되는지 까지 상세히 써줘야 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또한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IR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기법을 사용할 경우에 대한 이슈사항은 위에서 설명 드렸으니 반드시 염두에 두고 작업해야 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en-US" altLang="ko-KR" sz="120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이번 </a:t>
            </a:r>
            <a:r>
              <a:rPr lang="ko-KR" altLang="en-US" dirty="0" err="1" smtClean="0"/>
              <a:t>접근성</a:t>
            </a:r>
            <a:r>
              <a:rPr lang="ko-KR" altLang="en-US" dirty="0" smtClean="0"/>
              <a:t> 심사에서 </a:t>
            </a:r>
            <a:r>
              <a:rPr lang="ko-KR" altLang="en-US" dirty="0" err="1" smtClean="0"/>
              <a:t>알고있던</a:t>
            </a:r>
            <a:r>
              <a:rPr lang="ko-KR" altLang="en-US" dirty="0" smtClean="0"/>
              <a:t> 부분에서 수정 된 사항은 아래에 </a:t>
            </a:r>
            <a:r>
              <a:rPr lang="ko-KR" altLang="en-US" dirty="0" err="1" smtClean="0"/>
              <a:t>베너</a:t>
            </a:r>
            <a:r>
              <a:rPr lang="ko-KR" altLang="en-US" dirty="0" smtClean="0"/>
              <a:t> 현재 버튼에 대하여 어떤 버튼인지 굳이 다 써줄 필요는 없고 </a:t>
            </a:r>
            <a:r>
              <a:rPr lang="ko-KR" altLang="en-US" dirty="0" err="1" smtClean="0"/>
              <a:t>저런식으로</a:t>
            </a:r>
            <a:r>
              <a:rPr lang="ko-KR" altLang="en-US" dirty="0" smtClean="0"/>
              <a:t> 선택됨 </a:t>
            </a:r>
            <a:r>
              <a:rPr lang="ko-KR" altLang="en-US" dirty="0" err="1" smtClean="0"/>
              <a:t>으로</a:t>
            </a:r>
            <a:endParaRPr lang="en-US" altLang="ko-KR" dirty="0" smtClean="0"/>
          </a:p>
          <a:p>
            <a:r>
              <a:rPr lang="ko-KR" altLang="en-US" dirty="0" smtClean="0"/>
              <a:t>활성화 된 것을 표시만 해주면 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단 자동롤링이 아닌 </a:t>
            </a:r>
            <a:r>
              <a:rPr lang="ko-KR" altLang="en-US" dirty="0" err="1" smtClean="0"/>
              <a:t>스와이프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베너</a:t>
            </a:r>
            <a:r>
              <a:rPr lang="ko-KR" altLang="en-US" dirty="0" smtClean="0"/>
              <a:t> 일 경우 </a:t>
            </a:r>
            <a:r>
              <a:rPr lang="ko-KR" altLang="en-US" dirty="0" err="1" smtClean="0"/>
              <a:t>보이스</a:t>
            </a:r>
            <a:r>
              <a:rPr lang="ko-KR" altLang="en-US" dirty="0" smtClean="0"/>
              <a:t> 오버로 </a:t>
            </a:r>
            <a:r>
              <a:rPr lang="ko-KR" altLang="en-US" dirty="0" err="1" smtClean="0"/>
              <a:t>접근시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스와이프</a:t>
            </a:r>
            <a:r>
              <a:rPr lang="ko-KR" altLang="en-US" dirty="0" smtClean="0"/>
              <a:t> 기능을 이용 할 수 없어 다음 </a:t>
            </a:r>
            <a:r>
              <a:rPr lang="ko-KR" altLang="en-US" dirty="0" err="1" smtClean="0"/>
              <a:t>컨텐츠로</a:t>
            </a:r>
            <a:r>
              <a:rPr lang="ko-KR" altLang="en-US" dirty="0" smtClean="0"/>
              <a:t> 접근이 안되기 때문에 만약 디자인상에</a:t>
            </a:r>
            <a:endParaRPr lang="en-US" altLang="ko-KR" dirty="0" smtClean="0"/>
          </a:p>
          <a:p>
            <a:r>
              <a:rPr lang="ko-KR" altLang="en-US" dirty="0" smtClean="0"/>
              <a:t>저렇게 왼쪽 오른쪽 버튼이 없는 경우에는 </a:t>
            </a:r>
            <a:r>
              <a:rPr lang="ko-KR" altLang="en-US" dirty="0" err="1" smtClean="0"/>
              <a:t>숨김버튼으로라도</a:t>
            </a:r>
            <a:r>
              <a:rPr lang="ko-KR" altLang="en-US" dirty="0" smtClean="0"/>
              <a:t> 처리해줘서 다음 </a:t>
            </a:r>
            <a:r>
              <a:rPr lang="ko-KR" altLang="en-US" dirty="0" err="1" smtClean="0"/>
              <a:t>베너</a:t>
            </a:r>
            <a:r>
              <a:rPr lang="ko-KR" altLang="en-US" dirty="0" smtClean="0"/>
              <a:t> 이동이 가능하도록 해주어야 한다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다음과 같이 자동 롤링 </a:t>
            </a:r>
            <a:r>
              <a:rPr lang="ko-KR" altLang="en-US" dirty="0" err="1" smtClean="0"/>
              <a:t>베너</a:t>
            </a:r>
            <a:r>
              <a:rPr lang="ko-KR" altLang="en-US" dirty="0" smtClean="0"/>
              <a:t> 일 경우에는 굳이 왼쪽 오른쪽</a:t>
            </a:r>
            <a:r>
              <a:rPr lang="ko-KR" altLang="en-US" baseline="0" dirty="0" smtClean="0"/>
              <a:t> 이동 버튼을 제공해 줄 필요는 없다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하지만 아래에 컨트롤러를 제공하여 시작 정지를 </a:t>
            </a:r>
            <a:endParaRPr lang="en-US" altLang="ko-KR" baseline="0" dirty="0" smtClean="0"/>
          </a:p>
          <a:p>
            <a:r>
              <a:rPr lang="ko-KR" altLang="en-US" baseline="0" dirty="0" smtClean="0"/>
              <a:t>제공해주어야 한다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또한 만약 페이지 표시 동그라미 버튼이 현재 단순히 어떤 페이지를 보여주고 있는 </a:t>
            </a:r>
            <a:r>
              <a:rPr lang="ko-KR" altLang="en-US" baseline="0" dirty="0" err="1" smtClean="0"/>
              <a:t>것인지만이</a:t>
            </a:r>
            <a:r>
              <a:rPr lang="ko-KR" altLang="en-US" baseline="0" dirty="0" smtClean="0"/>
              <a:t> 아니라 </a:t>
            </a:r>
            <a:r>
              <a:rPr lang="ko-KR" altLang="en-US" baseline="0" dirty="0" err="1" smtClean="0"/>
              <a:t>클릭했을때</a:t>
            </a:r>
            <a:r>
              <a:rPr lang="ko-KR" altLang="en-US" baseline="0" dirty="0" smtClean="0"/>
              <a:t> 이동이 되야 하는 버튼이라면</a:t>
            </a:r>
            <a:endParaRPr lang="en-US" altLang="ko-KR" baseline="0" dirty="0" smtClean="0"/>
          </a:p>
          <a:p>
            <a:r>
              <a:rPr lang="ko-KR" altLang="en-US" baseline="0" dirty="0" smtClean="0"/>
              <a:t>버튼의 크기 또한 손가락의 크기에 비례해 </a:t>
            </a:r>
            <a:r>
              <a:rPr lang="ko-KR" altLang="en-US" baseline="0" dirty="0" err="1" smtClean="0"/>
              <a:t>어느정도</a:t>
            </a:r>
            <a:r>
              <a:rPr lang="ko-KR" altLang="en-US" baseline="0" dirty="0" smtClean="0"/>
              <a:t> 큰 사이즈를 제공해주야 한다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그럼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단위로 코딩 된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웹을 살펴봅시다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px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코딩 역시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과 가로 사이즈의 경우는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%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 혼용하여 제작합니다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네이버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페이지 같은 경우는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단위로 코딩이 되었기 때문에 세로 화면이든 가로화면 이든 동일한 텍스트와 이미지 사이즈가 동일하여 보다 많은 내용을 화면 내에서 보여 줄 수 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즉 다음과 같이 </a:t>
            </a:r>
            <a:r>
              <a:rPr lang="ko-KR" altLang="en-US" sz="1200" u="sng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정보위주의 페이지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가 많은 경우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단위의 코딩이 유리합니다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하지만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네이버와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같은 가로화면에서의 이단 구성을 보여주려면 애초에 디자인에서부터 두벌을 받아서 가로화면 세로화면일 경우의 디자인 구성을 달리 해줘야 저런 형태의 디자인이 나옵니다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삼성증권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웹 또한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로 작업이 되었습니다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이미지와 텍스트 크기는 모두 동일합니다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다만 가로사이즈를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100%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로 잡고 가기 때문에 동그라미 사이의 간격이 달라지게 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즉 세로의 간격은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px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로 가지만 가로의 간격은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%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로 디바이스 브라우저에 비례해서 갈 수 밖에 없기 때문에 다음과 같은 현상이 생깁니다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기기의 화면 크기에 관계없이 컨트롤 중심간 간격은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13mm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이상을 권장합니다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13mm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 간격은 물리적인 길이를 뜻합니다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따라서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같은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pixel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 버튼 간격이라도 디바이스의 화면 크기와 해상도에 따라 달라질 수 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또한 선택해야 하는 컨트롤 영역의 크기는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8.5mm X 8.5mm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이상을 권장합니다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다음과 같은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다양한 크기의 박스 형태에서는 화면 해상도를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조절하게 될 경우에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masonry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플러그 인을 사용하여 박스의 빈 칸을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채워주며 자동으로 빈 곳을 채워주는 형태의 소스를 사용했었습니다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하지만 기껏 다 만들어 놨을 때 접근성에서 걸리는 부분이 있었습니다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바로 초점이동입니다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li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순서대로 초점이 이동하기 때문에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masorny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플러그인이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시각적으로 빈 곳을 채워주더라도 초점은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li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 순서대로 움직이기 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때문에 뒤죽박죽으로 초점이동이 되는 것입니다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그래서 눈물을 머금고 해당 기능을 삭제했습니다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정사각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박스로만 이뤄진 형태일 경우는 저렇게 순서가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뒤바껴서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배열되는 경우가 없어서 괜찮을 것으로 예상됩니다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반응형</a:t>
            </a:r>
            <a:r>
              <a:rPr lang="ko-KR" altLang="en-US" dirty="0" smtClean="0"/>
              <a:t> 웹 작업을 하면서 초점이동 순서에 대한 고민이 있었는데 </a:t>
            </a:r>
            <a:r>
              <a:rPr lang="ko-KR" altLang="en-US" dirty="0" err="1" smtClean="0"/>
              <a:t>네이버</a:t>
            </a:r>
            <a:r>
              <a:rPr lang="ko-KR" altLang="en-US" dirty="0" smtClean="0"/>
              <a:t> 같은 경우는 </a:t>
            </a:r>
            <a:r>
              <a:rPr lang="ko-KR" altLang="en-US" dirty="0" err="1" smtClean="0"/>
              <a:t>어찌보면</a:t>
            </a:r>
            <a:r>
              <a:rPr lang="ko-KR" altLang="en-US" dirty="0" smtClean="0"/>
              <a:t> 초점 이동의 순서가 가로가 아닌 </a:t>
            </a:r>
            <a:r>
              <a:rPr lang="ko-KR" altLang="en-US" dirty="0" err="1" smtClean="0"/>
              <a:t>세로순으로</a:t>
            </a:r>
            <a:r>
              <a:rPr lang="ko-KR" altLang="en-US" dirty="0" smtClean="0"/>
              <a:t> 읽고 난 뒤에</a:t>
            </a:r>
            <a:endParaRPr lang="en-US" altLang="ko-KR" dirty="0" smtClean="0"/>
          </a:p>
          <a:p>
            <a:r>
              <a:rPr lang="ko-KR" altLang="en-US" dirty="0" smtClean="0"/>
              <a:t>쭉 올라와서 다음 순서를 읽고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경우는 앞서 얘기한 </a:t>
            </a:r>
            <a:r>
              <a:rPr lang="ko-KR" altLang="en-US" dirty="0" err="1" smtClean="0"/>
              <a:t>논리점</a:t>
            </a:r>
            <a:r>
              <a:rPr lang="ko-KR" altLang="en-US" dirty="0" smtClean="0"/>
              <a:t> 초점 이동이랑은 맞지 않는 듯 보여서 여러 번 </a:t>
            </a:r>
            <a:r>
              <a:rPr lang="ko-KR" altLang="en-US" dirty="0" err="1" smtClean="0"/>
              <a:t>접근성</a:t>
            </a:r>
            <a:r>
              <a:rPr lang="ko-KR" altLang="en-US" dirty="0" smtClean="0"/>
              <a:t> 업체에 문의를 해보았습니다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일단 아까 갤러리 같은 경우는 전체적으로 리스트가 같은 </a:t>
            </a:r>
            <a:r>
              <a:rPr lang="ko-KR" altLang="en-US" dirty="0" err="1" smtClean="0"/>
              <a:t>컨텐츠이고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지금같은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네이버는</a:t>
            </a:r>
            <a:r>
              <a:rPr lang="ko-KR" altLang="en-US" dirty="0" smtClean="0"/>
              <a:t> 각각의 </a:t>
            </a:r>
            <a:r>
              <a:rPr lang="ko-KR" altLang="en-US" dirty="0" err="1" smtClean="0"/>
              <a:t>컨텐츠가</a:t>
            </a:r>
            <a:r>
              <a:rPr lang="ko-KR" altLang="en-US" dirty="0" smtClean="0"/>
              <a:t> 서로 다른 성격의 게시물들을 모아 둔 부분이라</a:t>
            </a:r>
            <a:endParaRPr lang="en-US" altLang="ko-KR" dirty="0" smtClean="0"/>
          </a:p>
          <a:p>
            <a:r>
              <a:rPr lang="ko-KR" altLang="en-US" dirty="0" smtClean="0"/>
              <a:t>조금 애매하긴 하지만 가능한 부분으로 보여집니다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또한 테스트기기를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일</a:t>
            </a:r>
            <a:r>
              <a:rPr lang="ko-KR" altLang="en-US" baseline="0" dirty="0" smtClean="0"/>
              <a:t> 경우 </a:t>
            </a:r>
            <a:r>
              <a:rPr lang="ko-KR" altLang="en-US" baseline="0" dirty="0" err="1" smtClean="0"/>
              <a:t>보이스오버로</a:t>
            </a:r>
            <a:r>
              <a:rPr lang="ko-KR" altLang="en-US" baseline="0" dirty="0" smtClean="0"/>
              <a:t> 하기 때문에 어차피 </a:t>
            </a:r>
            <a:r>
              <a:rPr lang="ko-KR" altLang="en-US" baseline="0" dirty="0" err="1" smtClean="0"/>
              <a:t>한줄로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모바일로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볼때는</a:t>
            </a:r>
            <a:r>
              <a:rPr lang="ko-KR" altLang="en-US" baseline="0" dirty="0" smtClean="0"/>
              <a:t> 나와서 논리적 초점이동에 걸리지 않는 거 같습니다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하지만 스크린리더기로 하는 웹의 경우에 위와 같은 형태의 </a:t>
            </a:r>
            <a:r>
              <a:rPr lang="ko-KR" altLang="en-US" baseline="0" dirty="0" err="1" smtClean="0"/>
              <a:t>컨텐츠</a:t>
            </a:r>
            <a:r>
              <a:rPr lang="ko-KR" altLang="en-US" baseline="0" dirty="0" smtClean="0"/>
              <a:t> 제공은 논리적 초점이동에 대한 논란의 여지가 있을 수 있습니다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레이어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팝업을 보고 난 뒤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X(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클로즈버튼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을 누를 경우에는 반드시 초점 이동을 시켜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레이어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팝업을 띄워주도록 눌렀던 버튼으로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다시 돌아가도록 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 부분은 정말 많이 누락하는 경우가 많으니 꼭 신경 써서 작업합시다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r>
              <a:rPr lang="ko-KR" altLang="en-US" dirty="0" err="1" smtClean="0"/>
              <a:t>셋타임아웃은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그런부분에서</a:t>
            </a:r>
            <a:r>
              <a:rPr lang="ko-KR" altLang="en-US" dirty="0" smtClean="0"/>
              <a:t> 가장 많이 쓰이는 스크립트입니다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시간차를 두어</a:t>
            </a:r>
            <a:r>
              <a:rPr lang="ko-KR" altLang="en-US" baseline="0" dirty="0" smtClean="0"/>
              <a:t> 스크립트를 실행하기 때문에 시차에 따른 스크립트 </a:t>
            </a:r>
            <a:r>
              <a:rPr lang="ko-KR" altLang="en-US" baseline="0" dirty="0" err="1" smtClean="0"/>
              <a:t>미작동을</a:t>
            </a:r>
            <a:endParaRPr lang="en-US" altLang="ko-KR" baseline="0" dirty="0" smtClean="0"/>
          </a:p>
          <a:p>
            <a:r>
              <a:rPr lang="ko-KR" altLang="en-US" baseline="0" dirty="0" smtClean="0"/>
              <a:t>해결 할 수 있습니다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다음과 같이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마크업이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li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구조로 각각 따로따로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마크업이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되 있을 경우 예를 들어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트레이딩을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클릭하면 안의 국내주식으로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포커스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초점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)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이동이 되어야 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동영상이 플레이 됨에 따라 자동으로 원고가 따라 흐르는 것이 가장 좋지만 기술적으로 힘들 경우에는 다음과 같이 스크롤을 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해서라도 자막이나 원고를 볼 수 있도록 해야 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* </a:t>
            </a:r>
            <a:r>
              <a:rPr lang="ko-KR" altLang="en-US" sz="120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스타일로 </a:t>
            </a:r>
            <a:r>
              <a:rPr lang="en-US" altLang="ko-KR" sz="1200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overflow:scroll</a:t>
            </a:r>
            <a:r>
              <a:rPr lang="en-US" altLang="ko-KR" sz="120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속성이 제공될 경우 해당 </a:t>
            </a:r>
            <a:r>
              <a:rPr lang="ko-KR" altLang="en-US" sz="1200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엘리먼트에</a:t>
            </a:r>
            <a:r>
              <a:rPr lang="ko-KR" altLang="en-US" sz="120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tab-index=“0” </a:t>
            </a:r>
            <a:r>
              <a:rPr lang="ko-KR" altLang="en-US" sz="120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을 적용해야 된다</a:t>
            </a:r>
            <a:r>
              <a:rPr lang="en-US" altLang="ko-KR" sz="120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     </a:t>
            </a:r>
            <a:r>
              <a:rPr lang="en-US" altLang="ko-KR" b="1" dirty="0" err="1" smtClean="0"/>
              <a:t>em</a:t>
            </a:r>
            <a:r>
              <a:rPr lang="en-US" altLang="ko-KR" dirty="0" smtClean="0"/>
              <a:t>	</a:t>
            </a:r>
          </a:p>
          <a:p>
            <a:endParaRPr lang="en-US" altLang="ko-KR" dirty="0" smtClean="0"/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디자이너가 디자인 한 비율 그대로 디바이스 브라우저 별로 적용가능</a:t>
            </a: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비율 별로 한번에 모든 디바이스 브라우저에 최적화 하기 용이함</a:t>
            </a: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가로 화면으로 보게 될 경우엔 거의 </a:t>
            </a:r>
            <a:r>
              <a:rPr lang="ko-KR" altLang="en-US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컨텐츠가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가려지게 됨</a:t>
            </a: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개발하는데 </a:t>
            </a:r>
            <a:r>
              <a:rPr lang="ko-KR" altLang="en-US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일일히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px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을 </a:t>
            </a:r>
            <a:r>
              <a:rPr lang="en-US" altLang="ko-KR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단위로 변경해야 되는 어려움이 있음</a:t>
            </a: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디자인 위주의 </a:t>
            </a:r>
            <a:r>
              <a:rPr lang="ko-KR" altLang="en-US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페이지에 적합함</a:t>
            </a: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266700" lvl="0" indent="0">
              <a:lnSpc>
                <a:spcPct val="150000"/>
              </a:lnSpc>
              <a:buFont typeface="Wingdings" pitchFamily="2" charset="2"/>
              <a:buNone/>
              <a:tabLst>
                <a:tab pos="1162050" algn="l"/>
              </a:tabLst>
            </a:pP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266700" lvl="0" indent="0">
              <a:lnSpc>
                <a:spcPct val="150000"/>
              </a:lnSpc>
              <a:buFont typeface="Wingdings" pitchFamily="2" charset="2"/>
              <a:buNone/>
              <a:tabLst>
                <a:tab pos="1162050" algn="l"/>
              </a:tabLst>
            </a:pPr>
            <a:r>
              <a:rPr lang="en-US" altLang="ko-KR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px</a:t>
            </a: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기존의 </a:t>
            </a:r>
            <a:r>
              <a:rPr lang="en-US" altLang="ko-KR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px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단위로 작업하기 때문에 개발이 웹 작업과 마찬가지로 용이함</a:t>
            </a: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가로</a:t>
            </a:r>
            <a:r>
              <a:rPr lang="en-US" altLang="ko-KR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세로 화면에서 똑같은 크기를 보여주기 때문에 보다 많은 정보를 보여줄 수 있음</a:t>
            </a: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가로 화면의 경우를 따로 </a:t>
            </a:r>
            <a:r>
              <a:rPr lang="ko-KR" altLang="en-US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네이버처럼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디자인하지 않는 경우는 가로 비율자체가 다소 애매하게 띄어질 수 있음</a:t>
            </a: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정보성 위주의 </a:t>
            </a:r>
            <a:r>
              <a:rPr lang="ko-KR" altLang="en-US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페이지에 적합함</a:t>
            </a: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r>
              <a:rPr lang="ko-KR" altLang="en-US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웹이지만 </a:t>
            </a:r>
            <a:r>
              <a:rPr lang="ko-KR" altLang="en-US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고객사에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따라 </a:t>
            </a:r>
            <a:r>
              <a:rPr lang="ko-KR" altLang="en-US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태블릿까지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반응형으로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지원해달라는 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경우</a:t>
            </a:r>
            <a:endParaRPr lang="ko-KR" altLang="en-US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 div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자식노드에서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요소를 찾는다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노드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자신을 포함한 요소에서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요소를 찾는다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$('.inner').wrap('&lt;div class="new" /&gt;'); </a:t>
            </a:r>
            <a:r>
              <a:rPr lang="ko-KR" altLang="en-US" dirty="0" smtClean="0"/>
              <a:t>다음과 같이 감싸고 싶은 놈을 </a:t>
            </a:r>
            <a:r>
              <a:rPr lang="en-US" altLang="ko-KR" dirty="0" smtClean="0"/>
              <a:t>()</a:t>
            </a:r>
            <a:r>
              <a:rPr lang="ko-KR" altLang="en-US" dirty="0" smtClean="0"/>
              <a:t>안에  싸주면 </a:t>
            </a:r>
            <a:r>
              <a:rPr lang="ko-KR" altLang="en-US" dirty="0" err="1" smtClean="0"/>
              <a:t>셀렉터가</a:t>
            </a:r>
            <a:r>
              <a:rPr lang="ko-KR" altLang="en-US" dirty="0" smtClean="0"/>
              <a:t> 감싸지게 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64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first</a:t>
            </a:r>
            <a:r>
              <a:rPr lang="ko-KR" altLang="en-US" dirty="0" smtClean="0"/>
              <a:t>는 다음 위와 같은 테이블 형태의 </a:t>
            </a:r>
            <a:r>
              <a:rPr lang="en-US" altLang="ko-KR" dirty="0" smtClean="0"/>
              <a:t>td</a:t>
            </a:r>
            <a:r>
              <a:rPr lang="ko-KR" altLang="en-US" dirty="0" smtClean="0"/>
              <a:t>에서 정말 가장 </a:t>
            </a:r>
            <a:r>
              <a:rPr lang="ko-KR" altLang="en-US" dirty="0" err="1" smtClean="0"/>
              <a:t>첫번째를</a:t>
            </a:r>
            <a:r>
              <a:rPr lang="ko-KR" altLang="en-US" dirty="0" smtClean="0"/>
              <a:t> 찾는데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first-child</a:t>
            </a:r>
            <a:r>
              <a:rPr lang="ko-KR" altLang="en-US" dirty="0" smtClean="0"/>
              <a:t>를 쓰게 되면 </a:t>
            </a:r>
            <a:r>
              <a:rPr lang="en-US" altLang="ko-KR" dirty="0" err="1" smtClean="0"/>
              <a:t>tr</a:t>
            </a:r>
            <a:r>
              <a:rPr lang="ko-KR" altLang="en-US" dirty="0" smtClean="0"/>
              <a:t>의 가장 </a:t>
            </a:r>
            <a:r>
              <a:rPr lang="ko-KR" altLang="en-US" dirty="0" err="1" smtClean="0"/>
              <a:t>첫번째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td</a:t>
            </a:r>
            <a:r>
              <a:rPr lang="ko-KR" altLang="en-US" dirty="0" smtClean="0"/>
              <a:t>를 찾게 됩니다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 smtClean="0"/>
              <a:t>last</a:t>
            </a:r>
            <a:r>
              <a:rPr lang="ko-KR" altLang="en-US" dirty="0" smtClean="0"/>
              <a:t>도 마찬가지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65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table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nth-child</a:t>
            </a:r>
            <a:r>
              <a:rPr lang="ko-KR" altLang="en-US" dirty="0" smtClean="0"/>
              <a:t>로 </a:t>
            </a:r>
            <a:r>
              <a:rPr lang="ko-KR" altLang="en-US" dirty="0" err="1" smtClean="0"/>
              <a:t>찾게되면</a:t>
            </a:r>
            <a:r>
              <a:rPr lang="ko-KR" altLang="en-US" dirty="0" smtClean="0"/>
              <a:t> 다음과 같이 열로 접근하여 선택할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66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67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웹을 위한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마크업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중 가장 중요한 것은 해상도 입니다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보통 일반적인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PC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기반의 웹 페이지를 제작할 때에는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1024*768, 1280*1024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등 해상도에 최적화된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마크업을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하지만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모바일의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경우는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320*480, 640*960, 480*800, 1024*600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등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기기마다 해상도가 다르기 때문에 각각의 해상도를 고려한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마크업이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필요합니다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http://troy.labs.daum.net/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참고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180975"/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위 사이트는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모바일의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해상도를 한눈에 보고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시뮬레이션을 해볼 수 있는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유용한사이트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입니다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 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크롬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파이어폭스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익스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상위버젼에서만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접속가능합니다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 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시뮬레이션을 위한 다른 방법으로는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크롬에서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F12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키를 눌러 개발자 도구를 누른 뒤에 버튼을 눌러 활성화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할수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있고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pPr marL="0" indent="0">
              <a:buNone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 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파이어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폭스에서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F10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키를 누르고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도구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&gt;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웹개발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도구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&gt;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반응형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웹 디자인 보기버튼으로 확인할 수 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ko-KR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Q. </a:t>
            </a:r>
            <a:r>
              <a:rPr lang="ko-KR" altLang="en-US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왜</a:t>
            </a:r>
            <a:r>
              <a:rPr lang="en-US" altLang="ko-KR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? </a:t>
            </a:r>
            <a:r>
              <a:rPr lang="ko-KR" altLang="en-US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크기가 똑같을까</a:t>
            </a:r>
            <a:r>
              <a:rPr lang="en-US" altLang="ko-KR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?</a:t>
            </a:r>
          </a:p>
          <a:p>
            <a:pPr marL="0" indent="0">
              <a:buFont typeface="Arial" pitchFamily="34" charset="0"/>
              <a:buNone/>
            </a:pP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A.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아래의 두 디바이스는 각각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아이폰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와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아이폰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3GS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보여지는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폰의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브라우저 크기는 같지만 두 개의 해상도는 각각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320*480, 640* 960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으로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다릅니다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즉 브라우저 크기는 같지만 해상도가 다르기 때문에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3GS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에 비해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배의  화질차이가 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이른 바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레티나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디스플레이라 불리는 기술입니다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ㄴ</a:t>
            </a:r>
            <a:r>
              <a:rPr lang="ko-KR" altLang="en-US" dirty="0" err="1" smtClean="0"/>
              <a:t>고화질의</a:t>
            </a:r>
            <a:r>
              <a:rPr lang="ko-KR" altLang="en-US" dirty="0" smtClean="0"/>
              <a:t> 이미지를 압축해서 보여주기 때문에 좀더 좋은 이미지</a:t>
            </a:r>
            <a:r>
              <a:rPr lang="en-US" altLang="ko-KR" dirty="0" smtClean="0"/>
              <a:t>.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보여줄수</a:t>
            </a:r>
            <a:r>
              <a:rPr lang="ko-KR" altLang="en-US" dirty="0" smtClean="0"/>
              <a:t> 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ko-KR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Q. PSD</a:t>
            </a:r>
            <a:r>
              <a:rPr lang="ko-KR" altLang="en-US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크기는 어떻게 받아야 될까</a:t>
            </a:r>
            <a:r>
              <a:rPr lang="en-US" altLang="ko-KR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?</a:t>
            </a:r>
          </a:p>
          <a:p>
            <a:pPr marL="228600" indent="-228600">
              <a:buFont typeface="Arial" pitchFamily="34" charset="0"/>
              <a:buAutoNum type="alphaUcPeriod"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일반적으로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아이폰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레티나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디스플레이를 대응하기 위해 가로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640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사이즈의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psd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 받았습니다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또한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갤럭시의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대응을 위해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720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psd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 사용하는 경우도 있었습니다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요새는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폰에서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지원하는 해상도의 크기가 점점 더 커지는 추세라 노트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3, S5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기준의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1080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가로사이즈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psd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 받아서 해당 이미지의 크기를 줄여서 작업을 하고 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이렇게 크게 받은 해상도의 </a:t>
            </a:r>
            <a:r>
              <a:rPr lang="en-US" altLang="ko-KR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psd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는 상대적으로 이미지가 깨지지 않고 고해상도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모바일에서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선명하게 보이게 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en-US" altLang="ko-KR" b="1" dirty="0" smtClean="0"/>
          </a:p>
          <a:p>
            <a:endParaRPr lang="en-US" altLang="ko-KR" dirty="0" smtClean="0"/>
          </a:p>
          <a:p>
            <a:pPr marL="0" indent="0">
              <a:buFont typeface="Arial" pitchFamily="34" charset="0"/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위의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폰의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브라우저 사이즈는 실제로 받은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1080psd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보다 정확히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배가 작습니다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즉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작업을 처음 시작할 때는 기준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폰을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선정하여 해당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폰을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기준으로 비례하여 다른 해상도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폰의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크기를 정해줍니다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예를 들어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S5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 가장 최적화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폰으로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기준하여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작업을 한다고 했을 경우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1080/360 = 3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으로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PSD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와 기준디바이스 해상도 비율이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이라는 것을 알 수 있습니다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200" u="sng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 </a:t>
            </a:r>
            <a:r>
              <a:rPr lang="en-US" altLang="ko-KR" sz="1200" u="sng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u="sng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 비율을 기억하시기 바랍니다</a:t>
            </a:r>
            <a:r>
              <a:rPr lang="en-US" altLang="ko-KR" sz="1200" u="sng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즉 받은 이미지는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S5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안에서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배로 축소한 이미지로 들어가게 됩니다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부제목 2"/>
          <p:cNvSpPr txBox="1">
            <a:spLocks/>
          </p:cNvSpPr>
          <p:nvPr userDrawn="1"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 descr="cosmetic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2015-07-18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  <p:sp>
        <p:nvSpPr>
          <p:cNvPr id="18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312059" y="246743"/>
            <a:ext cx="8338457" cy="1851478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1" spc="-250" baseline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제목을 입력하세요</a:t>
            </a:r>
            <a:endParaRPr lang="en-US" altLang="ko-KR" dirty="0" smtClean="0"/>
          </a:p>
          <a:p>
            <a:pPr lvl="0"/>
            <a:endParaRPr lang="ko-KR" altLang="en-US" dirty="0" smtClean="0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268519" y="4005064"/>
            <a:ext cx="8418281" cy="304826"/>
          </a:xfrm>
        </p:spPr>
        <p:txBody>
          <a:bodyPr anchor="t">
            <a:normAutofit/>
          </a:bodyPr>
          <a:lstStyle>
            <a:lvl1pPr algn="l">
              <a:buFont typeface="Wingdings" pitchFamily="2" charset="2"/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2015-07-18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368300" y="571500"/>
            <a:ext cx="8394700" cy="8461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4" name="내용 개체 틀 2"/>
          <p:cNvSpPr>
            <a:spLocks noGrp="1"/>
          </p:cNvSpPr>
          <p:nvPr>
            <p:ph idx="1" hasCustomPrompt="1"/>
          </p:nvPr>
        </p:nvSpPr>
        <p:spPr>
          <a:xfrm>
            <a:off x="368300" y="1574801"/>
            <a:ext cx="1905000" cy="317499"/>
          </a:xfrm>
        </p:spPr>
        <p:txBody>
          <a:bodyPr>
            <a:normAutofit/>
          </a:bodyPr>
          <a:lstStyle>
            <a:lvl1pPr>
              <a:buFontTx/>
              <a:buNone/>
              <a:defRPr sz="1200" b="1">
                <a:solidFill>
                  <a:srgbClr val="3D3C3E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/>
            <a:r>
              <a:rPr lang="ko-KR" altLang="en-US" smtClean="0"/>
              <a:t>내용제목</a:t>
            </a:r>
          </a:p>
        </p:txBody>
      </p:sp>
      <p:sp>
        <p:nvSpPr>
          <p:cNvPr id="15" name="내용 개체 틀 2"/>
          <p:cNvSpPr>
            <a:spLocks noGrp="1"/>
          </p:cNvSpPr>
          <p:nvPr>
            <p:ph idx="13" hasCustomPrompt="1"/>
          </p:nvPr>
        </p:nvSpPr>
        <p:spPr>
          <a:xfrm>
            <a:off x="2336800" y="1574801"/>
            <a:ext cx="6426200" cy="330199"/>
          </a:xfrm>
        </p:spPr>
        <p:txBody>
          <a:bodyPr>
            <a:normAutofit/>
          </a:bodyPr>
          <a:lstStyle>
            <a:lvl1pPr>
              <a:buNone/>
              <a:defRPr sz="1200" b="1" baseline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내용을 입력하십시오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2015-07-18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2015-07-18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2015-07-18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2015-07-18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4" r:id="rId3"/>
    <p:sldLayoutId id="2147483673" r:id="rId4"/>
    <p:sldLayoutId id="2147483676" r:id="rId5"/>
    <p:sldLayoutId id="2147483661" r:id="rId6"/>
    <p:sldLayoutId id="2147483662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.kr/url?sa=i&amp;rct=j&amp;q=&amp;esrc=s&amp;source=images&amp;cd=&amp;cad=rja&amp;uact=8&amp;ved=0CAcQjRxqFQoTCPeMlZis48YCFUEjlAodv5kFDg&amp;url=http%3A%2F%2Fblog.daum.net%2F_blog%2FBlogTypeView.do%3Fblogid%3D0mw5A%26articleno%3D2%26_bloghome_menu%3Drecenttext&amp;ei=PpOpVff1IcHG0AS_s5Zw&amp;bvm=bv.98197061,d.dGo&amp;psig=AFQjCNH07PpsxaoHyj6A4V_2dBpHJqKFmA&amp;ust=143726303696516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www.google.co.kr/url?sa=i&amp;rct=j&amp;q=&amp;esrc=s&amp;source=images&amp;cd=&amp;cad=rja&amp;uact=8&amp;ved=0CAcQjRxqFQoTCPeMlZis48YCFUEjlAodv5kFDg&amp;url=http%3A%2F%2Fblog.daum.net%2F_blog%2FBlogTypeView.do%3Fblogid%3D0mw5A%26articleno%3D2%26_bloghome_menu%3Drecenttext&amp;ei=PpOpVff1IcHG0AS_s5Zw&amp;bvm=bv.98197061,d.dGo&amp;psig=AFQjCNH07PpsxaoHyj6A4V_2dBpHJqKFmA&amp;ust=143726303696516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jovanovic.github.io/xpull/demo.html" TargetMode="Externa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amsungpop.com/mobile/home/main.do?cmd=main" TargetMode="Externa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i.daum.net/accessibility/mobile/index_web_14_1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sandro.github.io/masonry/demos/infinite-scroll.html" TargetMode="External"/><Relationship Id="rId5" Type="http://schemas.openxmlformats.org/officeDocument/2006/relationships/hyperlink" Target="http://kloudbeer.com/" TargetMode="External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hyperlink" Target="http://m.naver.com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hyperlink" Target="http://troy.labs.daum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1054" y="253649"/>
            <a:ext cx="7772400" cy="1969017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5400" b="1" spc="-250" dirty="0" err="1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5400" b="1" spc="-2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5400" b="1" spc="-250" dirty="0" err="1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웹코딩</a:t>
            </a:r>
            <a:endParaRPr lang="ko-KR" altLang="en-US" sz="5400" b="1" spc="-2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60715" y="3948830"/>
            <a:ext cx="2160240" cy="1752600"/>
          </a:xfrm>
          <a:ln>
            <a:noFill/>
          </a:ln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1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2015.3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퍼블리</a:t>
            </a:r>
            <a:r>
              <a:rPr lang="ko-KR" altLang="en-US" sz="1200" b="1" spc="-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싱</a:t>
            </a:r>
            <a:r>
              <a:rPr lang="ko-KR" altLang="en-US" sz="1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팀</a:t>
            </a:r>
            <a:endParaRPr lang="en-US" altLang="ko-KR" sz="12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최 </a:t>
            </a:r>
            <a:r>
              <a:rPr lang="ko-KR" altLang="en-US" sz="1200" b="1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웅</a:t>
            </a:r>
            <a:r>
              <a:rPr lang="ko-KR" altLang="en-US" sz="1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대리</a:t>
            </a:r>
            <a:endParaRPr lang="en-US" altLang="ko-KR" sz="12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803" y="6361901"/>
            <a:ext cx="3744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본 강의는 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1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어비의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웹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을 참고하여 제작하였습니다</a:t>
            </a:r>
            <a:r>
              <a:rPr lang="en-US" altLang="ko-KR" sz="11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모바일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웹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</a:rPr>
              <a:t>해상도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127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Q. PSD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크기는 어떻게 받아야 될까</a:t>
            </a: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?</a:t>
            </a:r>
            <a:endParaRPr lang="en-US" altLang="ko-KR" sz="20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247" y="2313865"/>
            <a:ext cx="3165641" cy="118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내용 개체 틀 2"/>
          <p:cNvSpPr txBox="1">
            <a:spLocks/>
          </p:cNvSpPr>
          <p:nvPr/>
        </p:nvSpPr>
        <p:spPr>
          <a:xfrm>
            <a:off x="-246001" y="3945542"/>
            <a:ext cx="8470547" cy="181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ko-KR" altLang="en-US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en-US" altLang="ko-KR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코딩법</a:t>
            </a:r>
            <a:r>
              <a:rPr lang="ko-KR" altLang="en-US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계산법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1861" y="4135548"/>
            <a:ext cx="74158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/>
              <a:t>아이폰</a:t>
            </a:r>
            <a:r>
              <a:rPr lang="ko-KR" altLang="en-US" sz="2800" dirty="0" smtClean="0"/>
              <a:t> 기준 </a:t>
            </a:r>
            <a:r>
              <a:rPr lang="en-US" altLang="ko-KR" sz="2800" dirty="0" smtClean="0"/>
              <a:t>640 2</a:t>
            </a:r>
            <a:r>
              <a:rPr lang="ko-KR" altLang="en-US" sz="2800" dirty="0" smtClean="0"/>
              <a:t>배</a:t>
            </a:r>
            <a:endParaRPr lang="en-US" altLang="ko-KR" sz="2800" dirty="0" smtClean="0"/>
          </a:p>
          <a:p>
            <a:r>
              <a:rPr lang="ko-KR" altLang="en-US" sz="2800" dirty="0" err="1" smtClean="0"/>
              <a:t>안드로이드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갤럭시</a:t>
            </a:r>
            <a:r>
              <a:rPr lang="en-US" altLang="ko-KR" sz="2800" dirty="0" smtClean="0"/>
              <a:t>) </a:t>
            </a:r>
            <a:r>
              <a:rPr lang="ko-KR" altLang="en-US" sz="2800" dirty="0" smtClean="0"/>
              <a:t>기준 </a:t>
            </a:r>
            <a:r>
              <a:rPr lang="en-US" altLang="ko-KR" sz="2800" dirty="0" smtClean="0"/>
              <a:t>720(1080</a:t>
            </a:r>
            <a:r>
              <a:rPr lang="en-US" altLang="ko-KR" sz="2800" dirty="0" smtClean="0"/>
              <a:t>) 2</a:t>
            </a:r>
            <a:r>
              <a:rPr lang="ko-KR" altLang="en-US" sz="2800" dirty="0" smtClean="0"/>
              <a:t>배</a:t>
            </a:r>
            <a:r>
              <a:rPr lang="en-US" altLang="ko-KR" sz="2800" dirty="0" smtClean="0"/>
              <a:t>,  3</a:t>
            </a:r>
            <a:r>
              <a:rPr lang="ko-KR" altLang="en-US" sz="2800" dirty="0" smtClean="0"/>
              <a:t>배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724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3" y="700126"/>
            <a:ext cx="7812955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err="1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 계산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4255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360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디바이스 기준 </a:t>
            </a: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1080psd 300px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로 잘라진 이미지를 </a:t>
            </a:r>
            <a:r>
              <a:rPr lang="en-US" altLang="ko-KR" sz="2000" b="1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단위로 변환</a:t>
            </a:r>
            <a:endParaRPr lang="en-US" altLang="ko-KR" sz="20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endParaRPr lang="en-US" altLang="ko-KR" sz="20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endParaRPr lang="ko-KR" altLang="en-US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en-US" altLang="ko-KR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코딩법</a:t>
            </a:r>
            <a:r>
              <a:rPr lang="ko-KR" altLang="en-US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계산법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26" name="Picture 2" descr="http://cfile215.uf.daum.net/image/2247123552AAF8EF0E5D7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584" y="2387204"/>
            <a:ext cx="4120437" cy="373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3" y="700126"/>
            <a:ext cx="7812955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err="1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 계산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4255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300/3 = 100</a:t>
            </a:r>
          </a:p>
          <a:p>
            <a:pPr marL="0" indent="0">
              <a:buFont typeface="Arial" pitchFamily="34" charset="0"/>
              <a:buNone/>
            </a:pPr>
            <a:endParaRPr lang="en-US" altLang="ko-KR" sz="20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endParaRPr lang="ko-KR" altLang="en-US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en-US" altLang="ko-KR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코딩법</a:t>
            </a:r>
            <a:r>
              <a:rPr lang="ko-KR" altLang="en-US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계산법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Picture 2" descr="http://cfile215.uf.daum.net/image/2247123552AAF8EF0E5D7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08" y="2147987"/>
            <a:ext cx="4120437" cy="373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file215.uf.daum.net/image/2247123552AAF8EF0E5D72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30" y="3233807"/>
            <a:ext cx="1726914" cy="15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오른쪽 화살표 1"/>
          <p:cNvSpPr/>
          <p:nvPr/>
        </p:nvSpPr>
        <p:spPr>
          <a:xfrm>
            <a:off x="4073236" y="3550722"/>
            <a:ext cx="1330037" cy="938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9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3" y="700126"/>
            <a:ext cx="7812955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err="1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 계산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4255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IE</a:t>
            </a:r>
            <a:r>
              <a:rPr lang="ko-KR" altLang="en-US" sz="20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기준으로 글꼴크기 </a:t>
            </a:r>
            <a:r>
              <a:rPr lang="en-US" altLang="ko-KR" sz="20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1em, 12pt, 16px</a:t>
            </a:r>
          </a:p>
          <a:p>
            <a:pPr marL="0" indent="0">
              <a:buFont typeface="Arial" pitchFamily="34" charset="0"/>
              <a:buNone/>
            </a:pPr>
            <a:endParaRPr lang="en-US" altLang="ko-KR" sz="20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endParaRPr lang="ko-KR" altLang="en-US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en-US" altLang="ko-KR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코딩법</a:t>
            </a:r>
            <a:r>
              <a:rPr lang="ko-KR" altLang="en-US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계산법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098" name="Picture 2" descr="http://www.etobang.com/data/mw.cheditor/150718/488486d6521bdf164d316936886bc93d_bhQQaFrNu5gUhud8WyRe4Kg3bxw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742" y="2734334"/>
            <a:ext cx="2381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3" y="700126"/>
            <a:ext cx="7812955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err="1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 계산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4255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1:16 = X : </a:t>
            </a:r>
            <a:r>
              <a:rPr lang="en-US" altLang="ko-KR" sz="20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100</a:t>
            </a:r>
          </a:p>
          <a:p>
            <a:pPr marL="0" indent="0">
              <a:buNone/>
            </a:pPr>
            <a:endParaRPr lang="en-US" altLang="ko-KR" sz="2000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16*X = 100 </a:t>
            </a:r>
            <a:endParaRPr lang="en-US" altLang="ko-KR" sz="20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2000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100/16 = X</a:t>
            </a:r>
          </a:p>
          <a:p>
            <a:pPr marL="0" indent="0">
              <a:buNone/>
            </a:pPr>
            <a:endParaRPr lang="en-US" altLang="ko-KR" sz="2000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20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X= 6.25</a:t>
            </a:r>
            <a:endParaRPr lang="en-US" altLang="ko-KR" sz="2000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endParaRPr lang="en-US" altLang="ko-KR" sz="20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endParaRPr lang="ko-KR" altLang="en-US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en-US" altLang="ko-KR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코딩법</a:t>
            </a:r>
            <a:r>
              <a:rPr lang="ko-KR" altLang="en-US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계산법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AutoShape 4" descr="data:image/jpeg;base64,/9j/4AAQSkZJRgABAQAAAQABAAD/2wCEAAkGBxQQEhQUEhQUFRQWFBQVFBQVFBQUFBUVFRUWFhQUFBQYHCggGBwlHBUWITEiJSkrLi4uFx8zODMsNygtLisBCgoKDg0OGxAQGywkICQsLCwsLCwsLCwsLCwsLCwsLCwsLCwsLCwsLCwsLCwsLCwsLCwsLCwsLCwsLCwsLCwsLP/AABEIAMMBAgMBIgACEQEDEQH/xAAcAAACAgMBAQAAAAAAAAAAAAAAAQIEAwUGBwj/xABDEAACAQIDBQQHBQYFBAMBAAABAgMAEQQSIQUTMUFRBiJhkRQyUnGBodEHQmLB8BUjcrGy0iQzQ4LhNGOSolNUkxb/xAAaAQACAwEBAAAAAAAAAAAAAAAAAQIDBAUG/8QALhEAAgICAgEDAgMJAQAAAAAAAAECEQMSBCExE1FxFEEiYbEFIzIzQlKBwfAV/9oADAMBAAIRAxEAPwDxPcHwp+jnw/XwqxamKhsyndlb0c+FHo58PnVmlS2Ybsr+jnwo9HPh8/pVladPYN2VvRj1Hzo9GPUfP6VZqYFLZhuyp6Keo+f0oGEPUfP6VcoBp7MN2VPQ26j5/Sj0Ruo+f0q5enS2Ybsp+hN1HmfpS9DbqPn9KvXoo2YbspehN1Hz+lP0Fuq+Z+lXQamKNmL1Ga/0Buq+Z+lHoDdV8z9K2NMUbMe7Nd+z26r5n6U/2c3VfM/SthUgaNmG7NZ+zm6r8/pUjsxtO8v/ALaf+tbKpUbMXqM1g2W/VfM/SmNlP1XzP0raA1MGjZj3ZqRsl+qebfSmNjv1Tzb6VuUFZVFLZhuzRjYkntJ5t/bUhsKT2k82/trfAU6N2G7NB+wZPaTzb+2j9hSe0nm39tb8GpLRuxeoznv2FJ7Sebf20/2BJ7Sebf210RpUbse8jnv/AOfk9qPzb+2iuktRS3Yt2clenSAp0yIUUUUAMUUCmKAJAUU6VAgFOi1OgYUCinQAUx51JFF1z5gpsSQAWy31Kg2B525V2uFfBehzYqPDNGcM8axNJIHMsrarmsBwNmIuRagaOQxuG3TlL3K2D9A/31HUA6X8DWMVKWJxZnDDPchmBGY/eIvx1PGoLSESovQKKYDovSpikBIVIUhToAkKyLWNazIKAMi1NnCi5NgOJqvicSsQu3wA4mtLjce0unBeg69SedNKySjZs322gOisR10HyrDitt//ABj4sNfgK1FqLVLVFmiNlDtpwe8FYc9LH4EVt8JtCOSwBsfZOh+HX4VytqKHEHBHa1MCtBsva1u7IdOTHiPA+FbvA4KXF+reOHnIfWf+AfnUHFlersDiFH3h5iit6nZfCAAbu9hxLG58TTooeqPOaKV6dMgKmKVMUAOinSFAExSp0UAOilWx2Bs8YnEJGxKqQ7Ow4hI0Z2t8Ft8aAI7I2RNi2ZYIy5RS7kcFXXifG2grHgsBJNIIo0JkNxlOmW3rFyfVA5k8K7zsVstlXAsxyR5nxkx1G8fvJhogedljdyOQua4DEYxpGlcErvTIWsSLiRixU24jwoHVHQ9ssPGs8OFiAMkUUETzFgEZjGmUDkqDMSW55j0rKe1LYT/D4TcvDHYB3jzl5RfeTrc21YkC9xlC1otubQ9JxEs2XLna4W98oACqL89AKpXoCy9tXa02KYPPIZCBZdFVVHGyqoAHlrVMGkDTFIRIVKo06YBTFK9NaAGKkKQFTApAZFFTLBRc8ALmorVDa2IsAo56n3cv14UJWNds1+KnMjFj8B0HIVjqK1KrS9IdKiimMDUTUjUTSAdd12U7RXh3T96SMdz8Scrn8PDx0rhazYXEGNw44qfMcx8RSaInoZ2nL1+Q+lOsEVmAYEWIBHuOopVGhUziKdKnSKQoopUASFFIGnQBIU6tQ7NlaF5wh3KEK0h0XMxACg8zc0bNEWf96sj+xFHo0jkjKhbUqPcCelAGFYiVLAHKCFLWOUMRcLfrYXtW57K930uTnHgcQR/FJkiH9ZqHaIsCiM0alb/4aG5jw49lm4NIdcxuT1PKqeC2gYop4wB+/ESs19VRHzlQOeYhb/w0x+GbvYO3HYNv5gEw2BnTDIcq/vHTdIFXTO9nOp1tXMKLAU6KQNhTtSvRSEOmKVFMCV6lUKnQA7VICoipCkBIVMVCmKAMgrUbUhbMWI7uliNQNOfStsDWQGhOhxdHMLTJrJikyOw6E+XKsQq0vJ0r0GrmzsNnEpI0SF3+aqD5sKBlOt12c7Lz4/NuSgysF75IuTci1gelaxSMliCLuLvyAANwPHvX+Ar2H7G4U9HxEi88S6r4KEjI/qqvLNxjaJQjs6ZzmO+yqSGCSQyiR1RmCRrpdRcgltToDwFecmvpTtBtSSARpBEs2ImYrHGxyplUXkkkN9EUED3sK+dMbgXjleJkKyK7KYx3iGB9UWvf31DBklNXIlkiovoyR7VkUABtAAB7hwoqwvZrEkX3fm8YPxF6Ku2j7lXRXoooqBnFToqxgMG0z5FtezsSdAqopdmJ5AAGgCvV/YGzxicTDCzFVkcBmHEKAWYjxsDVbBYV5mVIkZ3awVFF2J/XOr20sL6HIqpLmlRf3rRnuxyG4MauPWIU6kcyRyoGbzb21zJs+MKN3FPOdzCD3Y8PhRlF+rNI5YtzK+Fc3gsc8OYxtlZlKlwBnCnjkbit+FxrWz7TuAMJELfusHEGA5PKWlYe+zrWkpjb7GBTpXoBpEQp0jRQA6d6VAoAYpmlTpAMVOoip0wCpLUaFpATFSFRFOgDIKyDQXJsOtV3mC8dSeCjUk+Arc4XYNk3+OJSNbFYBxboG8T0/lToaRa7BbMjnxEuKkTNHh41KKw7skzMUj4i1gR52rqe1fZyLaOHkdUjjxcKl80YCLIgBazAdQrAX1BXjY6z+z/abzPIyYfd4ZEWN3DAhXzgxDLlHDvXte2YE6a11Zwaic37okidABoCWIzgHqAqkDxY8qz5pThkNuJKUDzL7MOzOFx0GI38eYrImVgxV1BVuBB8OdxWzl+y4LIyYeeRYpISsryIrnV1ZETLlzXMdydLADjfTf8AYfss+zZMSmbPC+6aJtA3d3gZXHUArrwPyHVyR5gVDFLi2dbFlvpmAYEXHHUGozzSU/wvonHGnHs85T7MykEUZxCHd4ozlihUFGSNclr8bx9edb/sp2el2dvFDrNFLMXKABDFmIAdST3tB3h4C3MGpK+I/aYwiy4lsMLbzEHRdIWc2IUKbuyLpzXxNdkgAFhbSwt006DhRlnNKpNOwhGLfRqmxcSYzK5LTuqxxqqk5ItWJY8EuwdieYRRravPZnWSWSfKM0rM5a2tj6ov4LYfCuuxuyAk+KxoYAphsRHkCm5dg7iVmvx3ciqNOFcXI1vnVGV0lqyjkSfgzZ6dVwjnUKSORp1n1MpwNFFOuyBZ2WsJkHpBcRAEkRgF2I4It9Fv1PCuw2zBho9n+lYWN4TigMOEZsxCrIWk73O4htfoa4UAk2AuToAOJJ4AfGu82h2khwqpg2wseJ9Fsgd3ITe5RviUCm9nzjjypomjjcFtCSEOInKbxQrlbBinEqG4gHS9uNhVYVkxEpd2cgAszNYaKLm9lHIDlWOkRJKKdJad6BDpWpiigBUU6RoAd6dRFSoAYp0qYpAMVK9QvUqAJXp3qFDOFFzQBkFZMHDJO+7gXM3Nvur4k1b2NsGTFDO53UA1LHRmA1Nr8vHhVjaG1FCbjCjdwfeI9aXrc8cvzPyqyEHJ0iXUVbJRvDgb7u2IxH3pjrGh5hBz/WvKtXisU8zZ5XLtwF+AHgBoPhWKktbYYYxKZTbPdtixGHZeAWKNbzYUqToArzxq7ynq2VZOpuRyvWNdothg0cqlxGO6wIJAGtmzatpYg6nr1O17JsMTsnCZLFlw8ar0EsAyFSeXeQqfAmtZtdgxDKDoFDX5ElwARyIKMD5Vx+Xe3fg6mCqN4aK1ew8Xdd0x7yDu3+9GNFPiRoD8DzrZSyhRcnoPidAB1JNY2jQSvUY4wosoAHQC1YMVjo4rB21PBQGZrdcqgkDx4VUm2vCcgzyBmcIgEcl2ZrgCzJYi1zroLX5UJNgUO2eKEMMnWdBGB1IbvEeOR2/8BXmuJxNhfj4cPnXQ9uNqGWcxBgyQ3UHKATIbbzUcbWC+8NXGbQxQGnyp620jn53tOkXP2vPyksOQCLYDoLjhRWgOJbr8qK0aMXoz9ioKL0UVrKC3snG+jzJLlDmMllVvVzgHIx65Ws1vCqpJNySSSSSTxJOpJ8aVFAxiilQKBDooooAYNPNSooAYNF6iTSvQBkqQrGtZBQA6dKg0gHRUSasbK2ZLi2yxCyj1pD6o+p8KY0rMCMSwRAWc6BRqa6/YXZELaTFWZ9CI79xP4up+VbvYmwYsIvcGZz6zkDMfd0HhWr7V7ZsNzG3eP+YR91fZB6n+XvqUU26RLpKzW9pNt747qI/uhxI/1COn4By68elaKiiujjgoKkZpScmFJfz/AOfzpmlz8vzqTEem/Yv2j3cjYKQ92S8kHhIB+8QfxKMw8VPWvStrbKz5mQC7D94ndBcj1WVjwceOh8ONfN2FxDxOkkZs8bK6HoykFT5ivpjZO10xOFjxQOVJIt4fwaXdT/CQR8KxcrEn/k14Mjr4OJmwxDKBmLZjkKKxkDDjZACwYX1UjgbEWNWNidpIcVI0BNsRE7AqVZMzJdWMd+JHeBX38qpdmO1Ukm2sQXymB0jhGX/SKkmFWb2yS4a19SBey15Zt2FocXMpbvrM0mZSQQXO9Ug8Qe+PKsWLiRmmr+DVlzShVo9uxGyY++4VmdjmIM0iAk+I4aaDwAFUNtMuCwk2IVAsyxnIS7S5ZHORLF/FhwA6V57g/tEx0ahSYZbaZpY2L/Eo63+IvVDb3a/E45BHKY1QENkiUqGI4FszMTbpe1OPCzbJS8ClzIa9MqRT5YgzEkgG5OpJueJ6k1pXe5udSasY6fuog6An48BVZRUVBRbf5sXHj1sx3oovRQaTDQKjUhVxygooooAKKV6V6BkqL1G9ItQBPNUS9QL1G9FDUSRamprHU1NMdGdTUr1iU0yaRAy3qDy2+lPCQPM4SJSzHpwHiTyFeg9muyCwlWcb2c8NCVU/hHM+Jo8eSSj7mg2B2Rea0mIukfER8Hb3+yPnXcpGkKWUKiL4WA+prrNn7AUC83eJ+6CQF95Ui5+Xvrm+1vZ2SO8kZLwjiv3oupIHEfi8+tVLNFy1L3iklZz219r2VitwoH+5jwA8Aa4lmLEk6km5qztDGGVvwD1R1/F8aq10+Pj1WzMeSd9BRRTrQVEaBx8vzp0qTGOvVfskn9MwuIwMhskYd111tNcC3gkgd/eydK8oLV132U7S9G2lDc2SVXgfp3xmU/8AmieZqvMtoluJ6yLX2XYh48emCnVVXNiN4jJ32lWJ1Ksx8L6VrvtMjy7UxdvaiNvAwRGsjsUybWUnMdoSTHj/AJJl7o+TL7nrF9pcmbamMI1GeMD4Qxj8qycVpydGzmeEzmiaBSbS364UxW5ds5/hGCRdT8KKnMNQfC35j866Lsv2XbEEPKCsXIagye7ovjzrlcmoSd+DqYJJ40zmqK9pjwcagAIgAAAGUcBworD9TH2Ld0eG1JTUaK3nNJ1EmikTQAUr0r1EmgdEi1QLVEmi9SonQ6dRvTBoAdOo3pqCSAASSbADUk9AKKCiWatxsDs9LjDf1Ir6uRx6hBzPyre9nexfCTFjxEQPzkP5V6bsjYWcKzjJHYZVGhYctPur+vGoSnGCtjjFydI5zZ+wjDEVwca5tLu5Nr+054sfwj5Vzuz+1ON2ZiCMQN4G9ZGAF1v60Lgae7h1Fe1CEBQqgADgBwrn+0nZyPFxlHHiGGjK3tKayfUqTqS6NP07irXk2Ww9tRYyISwtmU6EcGVuauORFVe3GL3Oz8U4NjuigPjKREP668p7OPNsvaaRNweRInHBXjlYBJPAi9/CzDrXWfaR2iWbDSQQDOmaIyS/d7sqECP2hcDvcOl+NJYKyxS7TaJvLcHfk8ttRemKK9FRxrCikRagGnYEqVOlQIX6/X65UyxGoJBGoINiCOBBHCkv6/X64034H3Go/ZkvDLrbdnbD+i5l3NrBd2l8oOb1rX463qvtHHGeRpW0MhzEfAafyrZ9n8VBBDNI7A4ho5IoY8rELmUguxtYXv14A9a0Tdemg/X64Vg4qrZ0dLmtNxiiSa6n3VOsUBtp8R+f68ay1uxSUo2jnZIuMqZKNwpDFcwVlYr7QUglfja1ezQqpUFbFSAVtwKkXBHwrxivS+wON3uFC/eiYx/7bXT4WNv9tc39qYrip+3Ro4s/MTf5aKzZKVcTr3Nh8/UXpUia7RioZNQJpFqiTTSJJDJqNFFMkFKiimA6KVdP2b7ISYizy3ji4jTvuPwjkPE0AabZWy5cU+WJb+033VHVjXpXZ/s5Fgxm9eW2shHDwQch862ODwkcKBIlCqBwH82PM+NU8btK2kfH2uX+0fnUGxWWcbjAgIOrH7v5t0rr+zPaBMUoQ2WZVGZPaCgAunUdRxF/jXmZ878TTjYqQykhlN1YGxB6g1Tlx7osxZNGezVgxuLSFDJKwVBzPXkoHEk8gK5TAduLRWljZphbKUsEk8WP+n46Hw6DWTb3FPvcQ2g9VNQqDoo5eJOprJDBJuma5Z4pWiptaAbQxZxGTKoRY1zWOiFjmI4ZjmOnKnteNBBLCguzKR7mt3ST1vbSp4nHaZY9B1GmnReg8apCrsmdY+o+Uc+c7ZwVFZMV/mSD/uP5ZjWOu/B7RTMjVBSIp0VJiAGil+v+KYpIbQv19KyQxbxlS9s7Kl+QzELf4XvUKxvqLefwpS6TolFW0XNrYaOKeRIX3iKQqvcHN3VLG40PeuNOlVUhaR1RAWJ0AHEmrGBwTzMEjXMx8gBzJ5AV6N2c7PphF9qQ+s5GvuXoK53JyrBiUPuzZBvLkc39jRYfsWFw0hPexBUMtuCka5F634E+Ncep4V7Pmry/tVgNxiZABZHO8T3OTcfBgw91qh+zeQ5ScJfKI8qH9Rqav7G2zLg3LxWsRZ0YXVwNQDzB42I61QNArpzhGa1kujJGTi7R7VgtpxSxo+YDOitYnUZgDY+dFeLXormf+XH3NX1TNUWrGWpXpVJIaVDooopkgordP2YmEJkzRFhEs7QB7zrA1ssrJa1rFWte4DAkWqrjdktCYA7oBPFHKrXbKiSMyjPpcWykmwOlAGvrJhsO8rBI1LMeCgXNdDN2NdLXxGHYGIzkxmViIhG0ubvRgXKobC/Gu52NsiLCBkRe+Dlkc6sxyq471hpZxwpN0I03ZzsakNpMRZ5NCF4onv8AaPyrp55gouTYfM+AFRlmOigoZGDGOHOokkCllYol7sAUYcrlTa9azCYSTFDOCuXSzNvMpvyTIjcNPPnUe2Iw4zGs+g0Xp1/iqpas8kJQd4ZTvTCVN8wcRiXhbhlYG/yqXozZ1S12ZUdQNbrImdPjb+VFAYQKyxRFjYC9WhsuRWVXGXMjSC54IrlCW6ar5VsUaOANazOhVZAGGdGb1VkH3LkgaXsSAbMQKXgRHC4NYVzSEX005A/marYvGF9OC9OvvrE8zSuQdWUXtfQDcDEaE/gI+It41jhXOVC2u7Iq30F3YBb6aDUVjz5Zfwr4IyZGgmsBluPPzBsamkDPaxTMwdkjL2lkWMkO0aW1AKsNSCSjAXIrKscm6SI0cXiWu7n/ALkn9Z/4qNWMRhSqRzXBWZpilr3/AHbKGvy1zi1ZX2ZaJ5Unw8qx5C4jeTModgikh41BGYgaHS9emxzUYpMg4NspXoNWpcEVkVGeNcyQyZ2LZFWaJJVzkKSNHANgdfOs8ux2ARllglV5lgDRO5CyMLqHzopAtc3APCrPUj7kdJexrSKS/n9D+dZsVCY3dDa6O6EjgSjFTbwuKzbG2XNit/ukLCFDIxAOoWwyLYd5yNQvEhW6UOUV2Ci3aKtWtj7LfFSFYh/Ex9VB4n8qubJ7PPiTH3gqO0yk6513Ahz6Wtc79QPcfj3ezxDhYQEARA+7y5Z94ZCjPbLurscqMb8NONZeTydfwwVv9C3FivtmbYmxo8KmVOJ9Zj6zHx+lbJkqlgtoLIDYEFRGxXi1pYkljFuNysgFvaBGtZ0xqtfKVY5imjAjOASUJHPutqLg5WsTlNuHKOSUm2uzYqiqRlyVy32hbPzQpKBrG1m/gfT+oL5mupw8wcX8WU+9WKsPMGpYiFZEZHF1ZSrA8wRY0YpvFkUvYJR2TR4tSradodiNg5Mp70bf5cntD2W6MPnx92rr08JxnHaPg5kouLpheinSqQjTUUUVzDcFI06s7N2fJiHyRKWbn0A6seQoGdxioScRPj9PRZMDIsbXBDSTYI4ZMMADfOshsV5BCeFqzHs+uJbCb3N+6wOFUxcGd3lnUISeGot8eVWez3ZWLC2drSS8cxHdQ/gH51tMRkXOzD/MADBrtmAv3Qp0A7xNh1J50nITZgxcqNDK0GRohgZsOxAfSTD4adRJH3wN26g5TlNwr6i2sdr40rPiFXQ7xbtz/wCng0Fa7HOJQFtlQKVCr3bKRYrdbGxGhHAjSsarqTqSSSSxLEmwGpJvwAHwFJsVl9MLPDu5o4p5ZnTNE5SWSCBAz5HuAc75izqgsouGJN7CrgJliiWPeSRBSGV4ZMRFJJZEVRI0WGlDIMugJBBZtDesDYVCb5R86zwRAAKosBYAAae4CiwsyTSStG2VolgnxckjrAMREd4scZWNkliS4sA+bmc3DhVt8MXMbmMk7hADvoliYQvLhxdZcLIM37oki7cVOl9LWD2SBZ5b927BSxygkAFmF7XsLVg2hiQ5shdRzKSSR3+CsB8eNQnkUFbCyIxrJlRlUskMinIqrHlbESSIqlERXOQgEhRrxqG0UMa4pjYieVxAb6SmbGxYhGXrljQsfZKgGxqvk72Yl2axF3kdyAbEgZ2NuA8qgYkVs2Vc54tlGY+88axy5Sb8fBByLODYDEPcgXRVBJAF32ZGigk6C7Mo160sAN3Jhg7Rq2+wwCb6FnJMqLpGrlj5cqoWC3tfvG5uSb6BRx5AAADkBWDMF9Xu8wV7pBBuCCNQfGovLCT7X3v9BWhh7X/ik/ratrhNZsLib2hgjg3z3Fo/RppJJFboWXKVH3t6ANb20HAWHLxJ8yeNUdpKCuoBNwASASNbmx9wqWGV5K93/sLJ45f8DgeX/XadO/FpXTdptpTCRyj7SJIjmhjiZVwsJliWSNVIUl1QSBbBR6vKuIZyQASxAvlBJIXNYtlXgL2F7dKsRbQmQBVmmVRoFWaVVA6BQ1gK7jwtpEVlV2bLGyel42Le70tKuCikLfupDLuIYWN3Q2G8B1ym4varsO0cThpUjhhlghimu6qjzNIQ6iSSR2jGckJplVQBwAub8zLMzsWdmdtO87MzWHDvMSdKs/tWf/7GI/8A3m/up+m2kg9RJkNpSB5pmF7NPMwuCps0jEXU6g2PA12Gw8IZMHE7Jh2AMiwCSTHjdyxyRlpsqzFLlXc91U71uAriCbkkkkkkkkkkk6kknUmtv2VxhTERozuI5GysqySIuZhZWsjDW4UX6Us0WsfwGOS3+TvIY23sBZkJcY450Dgkn0AFmEjMS1xxJPKngFleUlmAULE5uJFgVGw8cpc6s2fM4XeFwRkIBHqmzFg0Vs4DFrZczO7sFJBIBcmwuBw6VCTCqWzd+4vltLKuUnQlArAIdTqLcTXDXIjvdOjZr0YcJEUxDGSR5Ny2D3bXlKLh1WBu4p7pYiEuSgsSRryFaJTDFhYD6+bDgWINxCshmlB5p3gAw0O9051fw+GWPNkBuxuzFmdmNrAs7EltBzNJcKiliqIC3rMFVWb+IgXNL6hbN1/1UPXols9id4bKqGaXIoLEraVw12bjdgT4Xq1nqrhYAihVvYdSWOpJJJJuSSSdasqlZ5y2k2SSSMeMwiYiNo5RdW+BBHBlPIivMdvbEkwb5W7yG+7k5MOh6MOYr1iNKWPwCYiNo5VzI3mDyZTyI61p4nKeCVPwVZcSmvzPFqVdlJ9nctzlxEeW5tmjbNblextf3UV2/rcH9xk9CZ5pRRRWU0hXsmxMDHDCgjULdQWtxJI4k8TRRUWRZZbjXOyyFiSxub/q1FFRIkakBRRQMdbzYsQsTbUEAHpcUUUIDHtqU5gt9LA28b1rDRRXM5D/AHhBjFYJTSoqpCK8hqtJRRTQGI1R2ie6vvP8jRRWvifzo/In4KVFFFekKCJ5fGp0qKivuNhSzEajQjUHoRqDTopsEey3uATzA/lWM0UV5D7nWXga07UUUAZUFZBRRQJE1rMtFFJDZKiiio2wP/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6" descr="data:image/jpeg;base64,/9j/4AAQSkZJRgABAQAAAQABAAD/2wCEAAkGBxQQEhQUEhQUFRQWFBQVFBQVFBQUFBUVFRUWFhQUFBQYHCggGBwlHBUWITEiJSkrLi4uFx8zODMsNygtLisBCgoKDg0OGxAQGywkICQsLCwsLCwsLCwsLCwsLCwsLCwsLCwsLCwsLCwsLCwsLCwsLCwsLCwsLCwsLCwsLCwsLP/AABEIAMMBAgMBIgACEQEDEQH/xAAcAAACAgMBAQAAAAAAAAAAAAAAAQIEAwUGBwj/xABDEAACAQIDBQQHBQYFBAMBAAABAgMAEQQSIQUTMUFRBiJhkRQyUnGBodEHQmLB8BUjcrGy0iQzQ4LhNGOSolNUkxb/xAAaAQACAwEBAAAAAAAAAAAAAAAAAQIDBAUG/8QALhEAAgICAgEDAgMJAQAAAAAAAAECEQMSBCExE1FxFEEiYbEFIzIzQlKBwfAV/9oADAMBAAIRAxEAPwDxPcHwp+jnw/XwqxamKhsyndlb0c+FHo58PnVmlS2Ybsr+jnwo9HPh8/pVladPYN2VvRj1Hzo9GPUfP6VZqYFLZhuyp6Keo+f0oGEPUfP6VcoBp7MN2VPQ26j5/Sj0Ruo+f0q5enS2Ybsp+hN1HmfpS9DbqPn9KvXoo2YbspehN1Hz+lP0Fuq+Z+lXQamKNmL1Ga/0Buq+Z+lHoDdV8z9K2NMUbMe7Nd+z26r5n6U/2c3VfM/SthUgaNmG7NZ+zm6r8/pUjsxtO8v/ALaf+tbKpUbMXqM1g2W/VfM/SmNlP1XzP0raA1MGjZj3ZqRsl+qebfSmNjv1Tzb6VuUFZVFLZhuzRjYkntJ5t/bUhsKT2k82/trfAU6N2G7NB+wZPaTzb+2j9hSe0nm39tb8GpLRuxeoznv2FJ7Sebf20/2BJ7Sebf210RpUbse8jnv/AOfk9qPzb+2iuktRS3Yt2clenSAp0yIUUUUAMUUCmKAJAUU6VAgFOi1OgYUCinQAUx51JFF1z5gpsSQAWy31Kg2B525V2uFfBehzYqPDNGcM8axNJIHMsrarmsBwNmIuRagaOQxuG3TlL3K2D9A/31HUA6X8DWMVKWJxZnDDPchmBGY/eIvx1PGoLSESovQKKYDovSpikBIVIUhToAkKyLWNazIKAMi1NnCi5NgOJqvicSsQu3wA4mtLjce0unBeg69SedNKySjZs322gOisR10HyrDitt//ABj4sNfgK1FqLVLVFmiNlDtpwe8FYc9LH4EVt8JtCOSwBsfZOh+HX4VytqKHEHBHa1MCtBsva1u7IdOTHiPA+FbvA4KXF+reOHnIfWf+AfnUHFlersDiFH3h5iit6nZfCAAbu9hxLG58TTooeqPOaKV6dMgKmKVMUAOinSFAExSp0UAOilWx2Bs8YnEJGxKqQ7Ow4hI0Z2t8Ft8aAI7I2RNi2ZYIy5RS7kcFXXifG2grHgsBJNIIo0JkNxlOmW3rFyfVA5k8K7zsVstlXAsxyR5nxkx1G8fvJhogedljdyOQua4DEYxpGlcErvTIWsSLiRixU24jwoHVHQ9ssPGs8OFiAMkUUETzFgEZjGmUDkqDMSW55j0rKe1LYT/D4TcvDHYB3jzl5RfeTrc21YkC9xlC1otubQ9JxEs2XLna4W98oACqL89AKpXoCy9tXa02KYPPIZCBZdFVVHGyqoAHlrVMGkDTFIRIVKo06YBTFK9NaAGKkKQFTApAZFFTLBRc8ALmorVDa2IsAo56n3cv14UJWNds1+KnMjFj8B0HIVjqK1KrS9IdKiimMDUTUjUTSAdd12U7RXh3T96SMdz8Scrn8PDx0rhazYXEGNw44qfMcx8RSaInoZ2nL1+Q+lOsEVmAYEWIBHuOopVGhUziKdKnSKQoopUASFFIGnQBIU6tQ7NlaF5wh3KEK0h0XMxACg8zc0bNEWf96sj+xFHo0jkjKhbUqPcCelAGFYiVLAHKCFLWOUMRcLfrYXtW57K930uTnHgcQR/FJkiH9ZqHaIsCiM0alb/4aG5jw49lm4NIdcxuT1PKqeC2gYop4wB+/ESs19VRHzlQOeYhb/w0x+GbvYO3HYNv5gEw2BnTDIcq/vHTdIFXTO9nOp1tXMKLAU6KQNhTtSvRSEOmKVFMCV6lUKnQA7VICoipCkBIVMVCmKAMgrUbUhbMWI7uliNQNOfStsDWQGhOhxdHMLTJrJikyOw6E+XKsQq0vJ0r0GrmzsNnEpI0SF3+aqD5sKBlOt12c7Lz4/NuSgysF75IuTci1gelaxSMliCLuLvyAANwPHvX+Ar2H7G4U9HxEi88S6r4KEjI/qqvLNxjaJQjs6ZzmO+yqSGCSQyiR1RmCRrpdRcgltToDwFecmvpTtBtSSARpBEs2ImYrHGxyplUXkkkN9EUED3sK+dMbgXjleJkKyK7KYx3iGB9UWvf31DBklNXIlkiovoyR7VkUABtAAB7hwoqwvZrEkX3fm8YPxF6Ku2j7lXRXoooqBnFToqxgMG0z5FtezsSdAqopdmJ5AAGgCvV/YGzxicTDCzFVkcBmHEKAWYjxsDVbBYV5mVIkZ3awVFF2J/XOr20sL6HIqpLmlRf3rRnuxyG4MauPWIU6kcyRyoGbzb21zJs+MKN3FPOdzCD3Y8PhRlF+rNI5YtzK+Fc3gsc8OYxtlZlKlwBnCnjkbit+FxrWz7TuAMJELfusHEGA5PKWlYe+zrWkpjb7GBTpXoBpEQp0jRQA6d6VAoAYpmlTpAMVOoip0wCpLUaFpATFSFRFOgDIKyDQXJsOtV3mC8dSeCjUk+Arc4XYNk3+OJSNbFYBxboG8T0/lToaRa7BbMjnxEuKkTNHh41KKw7skzMUj4i1gR52rqe1fZyLaOHkdUjjxcKl80YCLIgBazAdQrAX1BXjY6z+z/abzPIyYfd4ZEWN3DAhXzgxDLlHDvXte2YE6a11Zwaic37okidABoCWIzgHqAqkDxY8qz5pThkNuJKUDzL7MOzOFx0GI38eYrImVgxV1BVuBB8OdxWzl+y4LIyYeeRYpISsryIrnV1ZETLlzXMdydLADjfTf8AYfss+zZMSmbPC+6aJtA3d3gZXHUArrwPyHVyR5gVDFLi2dbFlvpmAYEXHHUGozzSU/wvonHGnHs85T7MykEUZxCHd4ozlihUFGSNclr8bx9edb/sp2el2dvFDrNFLMXKABDFmIAdST3tB3h4C3MGpK+I/aYwiy4lsMLbzEHRdIWc2IUKbuyLpzXxNdkgAFhbSwt006DhRlnNKpNOwhGLfRqmxcSYzK5LTuqxxqqk5ItWJY8EuwdieYRRravPZnWSWSfKM0rM5a2tj6ov4LYfCuuxuyAk+KxoYAphsRHkCm5dg7iVmvx3ciqNOFcXI1vnVGV0lqyjkSfgzZ6dVwjnUKSORp1n1MpwNFFOuyBZ2WsJkHpBcRAEkRgF2I4It9Fv1PCuw2zBho9n+lYWN4TigMOEZsxCrIWk73O4htfoa4UAk2AuToAOJJ4AfGu82h2khwqpg2wseJ9Fsgd3ITe5RviUCm9nzjjypomjjcFtCSEOInKbxQrlbBinEqG4gHS9uNhVYVkxEpd2cgAszNYaKLm9lHIDlWOkRJKKdJad6BDpWpiigBUU6RoAd6dRFSoAYp0qYpAMVK9QvUqAJXp3qFDOFFzQBkFZMHDJO+7gXM3Nvur4k1b2NsGTFDO53UA1LHRmA1Nr8vHhVjaG1FCbjCjdwfeI9aXrc8cvzPyqyEHJ0iXUVbJRvDgb7u2IxH3pjrGh5hBz/WvKtXisU8zZ5XLtwF+AHgBoPhWKktbYYYxKZTbPdtixGHZeAWKNbzYUqToArzxq7ynq2VZOpuRyvWNdothg0cqlxGO6wIJAGtmzatpYg6nr1O17JsMTsnCZLFlw8ar0EsAyFSeXeQqfAmtZtdgxDKDoFDX5ElwARyIKMD5Vx+Xe3fg6mCqN4aK1ew8Xdd0x7yDu3+9GNFPiRoD8DzrZSyhRcnoPidAB1JNY2jQSvUY4wosoAHQC1YMVjo4rB21PBQGZrdcqgkDx4VUm2vCcgzyBmcIgEcl2ZrgCzJYi1zroLX5UJNgUO2eKEMMnWdBGB1IbvEeOR2/8BXmuJxNhfj4cPnXQ9uNqGWcxBgyQ3UHKATIbbzUcbWC+8NXGbQxQGnyp620jn53tOkXP2vPyksOQCLYDoLjhRWgOJbr8qK0aMXoz9ioKL0UVrKC3snG+jzJLlDmMllVvVzgHIx65Ws1vCqpJNySSSSSTxJOpJ8aVFAxiilQKBDooooAYNPNSooAYNF6iTSvQBkqQrGtZBQA6dKg0gHRUSasbK2ZLi2yxCyj1pD6o+p8KY0rMCMSwRAWc6BRqa6/YXZELaTFWZ9CI79xP4up+VbvYmwYsIvcGZz6zkDMfd0HhWr7V7ZsNzG3eP+YR91fZB6n+XvqUU26RLpKzW9pNt747qI/uhxI/1COn4By68elaKiiujjgoKkZpScmFJfz/AOfzpmlz8vzqTEem/Yv2j3cjYKQ92S8kHhIB+8QfxKMw8VPWvStrbKz5mQC7D94ndBcj1WVjwceOh8ONfN2FxDxOkkZs8bK6HoykFT5ivpjZO10xOFjxQOVJIt4fwaXdT/CQR8KxcrEn/k14Mjr4OJmwxDKBmLZjkKKxkDDjZACwYX1UjgbEWNWNidpIcVI0BNsRE7AqVZMzJdWMd+JHeBX38qpdmO1Ukm2sQXymB0jhGX/SKkmFWb2yS4a19SBey15Zt2FocXMpbvrM0mZSQQXO9Ug8Qe+PKsWLiRmmr+DVlzShVo9uxGyY++4VmdjmIM0iAk+I4aaDwAFUNtMuCwk2IVAsyxnIS7S5ZHORLF/FhwA6V57g/tEx0ahSYZbaZpY2L/Eo63+IvVDb3a/E45BHKY1QENkiUqGI4FszMTbpe1OPCzbJS8ClzIa9MqRT5YgzEkgG5OpJueJ6k1pXe5udSasY6fuog6An48BVZRUVBRbf5sXHj1sx3oovRQaTDQKjUhVxygooooAKKV6V6BkqL1G9ItQBPNUS9QL1G9FDUSRamprHU1NMdGdTUr1iU0yaRAy3qDy2+lPCQPM4SJSzHpwHiTyFeg9muyCwlWcb2c8NCVU/hHM+Jo8eSSj7mg2B2Rea0mIukfER8Hb3+yPnXcpGkKWUKiL4WA+prrNn7AUC83eJ+6CQF95Ui5+Xvrm+1vZ2SO8kZLwjiv3oupIHEfi8+tVLNFy1L3iklZz219r2VitwoH+5jwA8Aa4lmLEk6km5qztDGGVvwD1R1/F8aq10+Pj1WzMeSd9BRRTrQVEaBx8vzp0qTGOvVfskn9MwuIwMhskYd111tNcC3gkgd/eydK8oLV132U7S9G2lDc2SVXgfp3xmU/8AmieZqvMtoluJ6yLX2XYh48emCnVVXNiN4jJ32lWJ1Ksx8L6VrvtMjy7UxdvaiNvAwRGsjsUybWUnMdoSTHj/AJJl7o+TL7nrF9pcmbamMI1GeMD4Qxj8qycVpydGzmeEzmiaBSbS364UxW5ds5/hGCRdT8KKnMNQfC35j866Lsv2XbEEPKCsXIagye7ovjzrlcmoSd+DqYJJ40zmqK9pjwcagAIgAAAGUcBworD9TH2Ld0eG1JTUaK3nNJ1EmikTQAUr0r1EmgdEi1QLVEmi9SonQ6dRvTBoAdOo3pqCSAASSbADUk9AKKCiWatxsDs9LjDf1Ir6uRx6hBzPyre9nexfCTFjxEQPzkP5V6bsjYWcKzjJHYZVGhYctPur+vGoSnGCtjjFydI5zZ+wjDEVwca5tLu5Nr+054sfwj5Vzuz+1ON2ZiCMQN4G9ZGAF1v60Lgae7h1Fe1CEBQqgADgBwrn+0nZyPFxlHHiGGjK3tKayfUqTqS6NP07irXk2Ww9tRYyISwtmU6EcGVuauORFVe3GL3Oz8U4NjuigPjKREP668p7OPNsvaaRNweRInHBXjlYBJPAi9/CzDrXWfaR2iWbDSQQDOmaIyS/d7sqECP2hcDvcOl+NJYKyxS7TaJvLcHfk8ttRemKK9FRxrCikRagGnYEqVOlQIX6/X65UyxGoJBGoINiCOBBHCkv6/X64034H3Go/ZkvDLrbdnbD+i5l3NrBd2l8oOb1rX463qvtHHGeRpW0MhzEfAafyrZ9n8VBBDNI7A4ho5IoY8rELmUguxtYXv14A9a0Tdemg/X64Vg4qrZ0dLmtNxiiSa6n3VOsUBtp8R+f68ay1uxSUo2jnZIuMqZKNwpDFcwVlYr7QUglfja1ezQqpUFbFSAVtwKkXBHwrxivS+wON3uFC/eiYx/7bXT4WNv9tc39qYrip+3Ro4s/MTf5aKzZKVcTr3Nh8/UXpUia7RioZNQJpFqiTTSJJDJqNFFMkFKiimA6KVdP2b7ISYizy3ji4jTvuPwjkPE0AabZWy5cU+WJb+033VHVjXpXZ/s5Fgxm9eW2shHDwQch862ODwkcKBIlCqBwH82PM+NU8btK2kfH2uX+0fnUGxWWcbjAgIOrH7v5t0rr+zPaBMUoQ2WZVGZPaCgAunUdRxF/jXmZ878TTjYqQykhlN1YGxB6g1Tlx7osxZNGezVgxuLSFDJKwVBzPXkoHEk8gK5TAduLRWljZphbKUsEk8WP+n46Hw6DWTb3FPvcQ2g9VNQqDoo5eJOprJDBJuma5Z4pWiptaAbQxZxGTKoRY1zWOiFjmI4ZjmOnKnteNBBLCguzKR7mt3ST1vbSp4nHaZY9B1GmnReg8apCrsmdY+o+Uc+c7ZwVFZMV/mSD/uP5ZjWOu/B7RTMjVBSIp0VJiAGil+v+KYpIbQv19KyQxbxlS9s7Kl+QzELf4XvUKxvqLefwpS6TolFW0XNrYaOKeRIX3iKQqvcHN3VLG40PeuNOlVUhaR1RAWJ0AHEmrGBwTzMEjXMx8gBzJ5AV6N2c7PphF9qQ+s5GvuXoK53JyrBiUPuzZBvLkc39jRYfsWFw0hPexBUMtuCka5F634E+Ncep4V7Pmry/tVgNxiZABZHO8T3OTcfBgw91qh+zeQ5ScJfKI8qH9Rqav7G2zLg3LxWsRZ0YXVwNQDzB42I61QNArpzhGa1kujJGTi7R7VgtpxSxo+YDOitYnUZgDY+dFeLXormf+XH3NX1TNUWrGWpXpVJIaVDooopkgordP2YmEJkzRFhEs7QB7zrA1ssrJa1rFWte4DAkWqrjdktCYA7oBPFHKrXbKiSMyjPpcWykmwOlAGvrJhsO8rBI1LMeCgXNdDN2NdLXxGHYGIzkxmViIhG0ubvRgXKobC/Gu52NsiLCBkRe+Dlkc6sxyq471hpZxwpN0I03ZzsakNpMRZ5NCF4onv8AaPyrp55gouTYfM+AFRlmOigoZGDGOHOokkCllYol7sAUYcrlTa9azCYSTFDOCuXSzNvMpvyTIjcNPPnUe2Iw4zGs+g0Xp1/iqpas8kJQd4ZTvTCVN8wcRiXhbhlYG/yqXozZ1S12ZUdQNbrImdPjb+VFAYQKyxRFjYC9WhsuRWVXGXMjSC54IrlCW6ar5VsUaOANazOhVZAGGdGb1VkH3LkgaXsSAbMQKXgRHC4NYVzSEX005A/marYvGF9OC9OvvrE8zSuQdWUXtfQDcDEaE/gI+It41jhXOVC2u7Iq30F3YBb6aDUVjz5Zfwr4IyZGgmsBluPPzBsamkDPaxTMwdkjL2lkWMkO0aW1AKsNSCSjAXIrKscm6SI0cXiWu7n/ALkn9Z/4qNWMRhSqRzXBWZpilr3/AHbKGvy1zi1ZX2ZaJ5Unw8qx5C4jeTModgikh41BGYgaHS9emxzUYpMg4NspXoNWpcEVkVGeNcyQyZ2LZFWaJJVzkKSNHANgdfOs8ux2ARllglV5lgDRO5CyMLqHzopAtc3APCrPUj7kdJexrSKS/n9D+dZsVCY3dDa6O6EjgSjFTbwuKzbG2XNit/ukLCFDIxAOoWwyLYd5yNQvEhW6UOUV2Ci3aKtWtj7LfFSFYh/Ex9VB4n8qubJ7PPiTH3gqO0yk6513Ahz6Wtc79QPcfj3ezxDhYQEARA+7y5Z94ZCjPbLurscqMb8NONZeTydfwwVv9C3FivtmbYmxo8KmVOJ9Zj6zHx+lbJkqlgtoLIDYEFRGxXi1pYkljFuNysgFvaBGtZ0xqtfKVY5imjAjOASUJHPutqLg5WsTlNuHKOSUm2uzYqiqRlyVy32hbPzQpKBrG1m/gfT+oL5mupw8wcX8WU+9WKsPMGpYiFZEZHF1ZSrA8wRY0YpvFkUvYJR2TR4tSradodiNg5Mp70bf5cntD2W6MPnx92rr08JxnHaPg5kouLpheinSqQjTUUUVzDcFI06s7N2fJiHyRKWbn0A6seQoGdxioScRPj9PRZMDIsbXBDSTYI4ZMMADfOshsV5BCeFqzHs+uJbCb3N+6wOFUxcGd3lnUISeGot8eVWez3ZWLC2drSS8cxHdQ/gH51tMRkXOzD/MADBrtmAv3Qp0A7xNh1J50nITZgxcqNDK0GRohgZsOxAfSTD4adRJH3wN26g5TlNwr6i2sdr40rPiFXQ7xbtz/wCng0Fa7HOJQFtlQKVCr3bKRYrdbGxGhHAjSsarqTqSSSSxLEmwGpJvwAHwFJsVl9MLPDu5o4p5ZnTNE5SWSCBAz5HuAc75izqgsouGJN7CrgJliiWPeSRBSGV4ZMRFJJZEVRI0WGlDIMugJBBZtDesDYVCb5R86zwRAAKosBYAAae4CiwsyTSStG2VolgnxckjrAMREd4scZWNkliS4sA+bmc3DhVt8MXMbmMk7hADvoliYQvLhxdZcLIM37oki7cVOl9LWD2SBZ5b927BSxygkAFmF7XsLVg2hiQ5shdRzKSSR3+CsB8eNQnkUFbCyIxrJlRlUskMinIqrHlbESSIqlERXOQgEhRrxqG0UMa4pjYieVxAb6SmbGxYhGXrljQsfZKgGxqvk72Yl2axF3kdyAbEgZ2NuA8qgYkVs2Vc54tlGY+88axy5Sb8fBByLODYDEPcgXRVBJAF32ZGigk6C7Mo160sAN3Jhg7Rq2+wwCb6FnJMqLpGrlj5cqoWC3tfvG5uSb6BRx5AAADkBWDMF9Xu8wV7pBBuCCNQfGovLCT7X3v9BWhh7X/ik/ratrhNZsLib2hgjg3z3Fo/RppJJFboWXKVH3t6ANb20HAWHLxJ8yeNUdpKCuoBNwASASNbmx9wqWGV5K93/sLJ45f8DgeX/XadO/FpXTdptpTCRyj7SJIjmhjiZVwsJliWSNVIUl1QSBbBR6vKuIZyQASxAvlBJIXNYtlXgL2F7dKsRbQmQBVmmVRoFWaVVA6BQ1gK7jwtpEVlV2bLGyel42Le70tKuCikLfupDLuIYWN3Q2G8B1ym4varsO0cThpUjhhlghimu6qjzNIQ6iSSR2jGckJplVQBwAub8zLMzsWdmdtO87MzWHDvMSdKs/tWf/7GI/8A3m/up+m2kg9RJkNpSB5pmF7NPMwuCps0jEXU6g2PA12Gw8IZMHE7Jh2AMiwCSTHjdyxyRlpsqzFLlXc91U71uAriCbkkkkkkkkkkk6kknUmtv2VxhTERozuI5GysqySIuZhZWsjDW4UX6Us0WsfwGOS3+TvIY23sBZkJcY450Dgkn0AFmEjMS1xxJPKngFleUlmAULE5uJFgVGw8cpc6s2fM4XeFwRkIBHqmzFg0Vs4DFrZczO7sFJBIBcmwuBw6VCTCqWzd+4vltLKuUnQlArAIdTqLcTXDXIjvdOjZr0YcJEUxDGSR5Ny2D3bXlKLh1WBu4p7pYiEuSgsSRryFaJTDFhYD6+bDgWINxCshmlB5p3gAw0O9051fw+GWPNkBuxuzFmdmNrAs7EltBzNJcKiliqIC3rMFVWb+IgXNL6hbN1/1UPXols9id4bKqGaXIoLEraVw12bjdgT4Xq1nqrhYAihVvYdSWOpJJJJuSSSdasqlZ5y2k2SSSMeMwiYiNo5RdW+BBHBlPIivMdvbEkwb5W7yG+7k5MOh6MOYr1iNKWPwCYiNo5VzI3mDyZTyI61p4nKeCVPwVZcSmvzPFqVdlJ9nctzlxEeW5tmjbNblextf3UV2/rcH9xk9CZ5pRRRWU0hXsmxMDHDCgjULdQWtxJI4k8TRRUWRZZbjXOyyFiSxub/q1FFRIkakBRRQMdbzYsQsTbUEAHpcUUUIDHtqU5gt9LA28b1rDRRXM5D/AHhBjFYJTSoqpCK8hqtJRRTQGI1R2ie6vvP8jRRWvifzo/In4KVFFFekKCJ5fGp0qKivuNhSzEajQjUHoRqDTopsEey3uATzA/lWM0UV5D7nWXga07UUUAZUFZBRRQJE1rMtFFJDZKiiio2wP//Z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21" y="2683728"/>
            <a:ext cx="3604159" cy="26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2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3" y="700126"/>
            <a:ext cx="7812955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err="1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 계산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4255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1em:16px = </a:t>
            </a: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6.25em:100px </a:t>
            </a:r>
            <a:endParaRPr lang="en-US" altLang="ko-KR" sz="20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endParaRPr lang="ko-KR" altLang="en-US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en-US" altLang="ko-KR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코딩법</a:t>
            </a:r>
            <a:r>
              <a:rPr lang="ko-KR" altLang="en-US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계산법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AutoShape 4" descr="data:image/jpeg;base64,/9j/4AAQSkZJRgABAQAAAQABAAD/2wCEAAkGBxQQEhQUEhQUFRQWFBQVFBQVFBQUFBUVFRUWFhQUFBQYHCggGBwlHBUWITEiJSkrLi4uFx8zODMsNygtLisBCgoKDg0OGxAQGywkICQsLCwsLCwsLCwsLCwsLCwsLCwsLCwsLCwsLCwsLCwsLCwsLCwsLCwsLCwsLCwsLCwsLP/AABEIAMMBAgMBIgACEQEDEQH/xAAcAAACAgMBAQAAAAAAAAAAAAAAAQIEAwUGBwj/xABDEAACAQIDBQQHBQYFBAMBAAABAgMAEQQSIQUTMUFRBiJhkRQyUnGBodEHQmLB8BUjcrGy0iQzQ4LhNGOSolNUkxb/xAAaAQACAwEBAAAAAAAAAAAAAAAAAQIDBAUG/8QALhEAAgICAgEDAgMJAQAAAAAAAAECEQMSBCExE1FxFEEiYbEFIzIzQlKBwfAV/9oADAMBAAIRAxEAPwDxPcHwp+jnw/XwqxamKhsyndlb0c+FHo58PnVmlS2Ybsr+jnwo9HPh8/pVladPYN2VvRj1Hzo9GPUfP6VZqYFLZhuyp6Keo+f0oGEPUfP6VcoBp7MN2VPQ26j5/Sj0Ruo+f0q5enS2Ybsp+hN1HmfpS9DbqPn9KvXoo2YbspehN1Hz+lP0Fuq+Z+lXQamKNmL1Ga/0Buq+Z+lHoDdV8z9K2NMUbMe7Nd+z26r5n6U/2c3VfM/SthUgaNmG7NZ+zm6r8/pUjsxtO8v/ALaf+tbKpUbMXqM1g2W/VfM/SmNlP1XzP0raA1MGjZj3ZqRsl+qebfSmNjv1Tzb6VuUFZVFLZhuzRjYkntJ5t/bUhsKT2k82/trfAU6N2G7NB+wZPaTzb+2j9hSe0nm39tb8GpLRuxeoznv2FJ7Sebf20/2BJ7Sebf210RpUbse8jnv/AOfk9qPzb+2iuktRS3Yt2clenSAp0yIUUUUAMUUCmKAJAUU6VAgFOi1OgYUCinQAUx51JFF1z5gpsSQAWy31Kg2B525V2uFfBehzYqPDNGcM8axNJIHMsrarmsBwNmIuRagaOQxuG3TlL3K2D9A/31HUA6X8DWMVKWJxZnDDPchmBGY/eIvx1PGoLSESovQKKYDovSpikBIVIUhToAkKyLWNazIKAMi1NnCi5NgOJqvicSsQu3wA4mtLjce0unBeg69SedNKySjZs322gOisR10HyrDitt//ABj4sNfgK1FqLVLVFmiNlDtpwe8FYc9LH4EVt8JtCOSwBsfZOh+HX4VytqKHEHBHa1MCtBsva1u7IdOTHiPA+FbvA4KXF+reOHnIfWf+AfnUHFlersDiFH3h5iit6nZfCAAbu9hxLG58TTooeqPOaKV6dMgKmKVMUAOinSFAExSp0UAOilWx2Bs8YnEJGxKqQ7Ow4hI0Z2t8Ft8aAI7I2RNi2ZYIy5RS7kcFXXifG2grHgsBJNIIo0JkNxlOmW3rFyfVA5k8K7zsVstlXAsxyR5nxkx1G8fvJhogedljdyOQua4DEYxpGlcErvTIWsSLiRixU24jwoHVHQ9ssPGs8OFiAMkUUETzFgEZjGmUDkqDMSW55j0rKe1LYT/D4TcvDHYB3jzl5RfeTrc21YkC9xlC1otubQ9JxEs2XLna4W98oACqL89AKpXoCy9tXa02KYPPIZCBZdFVVHGyqoAHlrVMGkDTFIRIVKo06YBTFK9NaAGKkKQFTApAZFFTLBRc8ALmorVDa2IsAo56n3cv14UJWNds1+KnMjFj8B0HIVjqK1KrS9IdKiimMDUTUjUTSAdd12U7RXh3T96SMdz8Scrn8PDx0rhazYXEGNw44qfMcx8RSaInoZ2nL1+Q+lOsEVmAYEWIBHuOopVGhUziKdKnSKQoopUASFFIGnQBIU6tQ7NlaF5wh3KEK0h0XMxACg8zc0bNEWf96sj+xFHo0jkjKhbUqPcCelAGFYiVLAHKCFLWOUMRcLfrYXtW57K930uTnHgcQR/FJkiH9ZqHaIsCiM0alb/4aG5jw49lm4NIdcxuT1PKqeC2gYop4wB+/ESs19VRHzlQOeYhb/w0x+GbvYO3HYNv5gEw2BnTDIcq/vHTdIFXTO9nOp1tXMKLAU6KQNhTtSvRSEOmKVFMCV6lUKnQA7VICoipCkBIVMVCmKAMgrUbUhbMWI7uliNQNOfStsDWQGhOhxdHMLTJrJikyOw6E+XKsQq0vJ0r0GrmzsNnEpI0SF3+aqD5sKBlOt12c7Lz4/NuSgysF75IuTci1gelaxSMliCLuLvyAANwPHvX+Ar2H7G4U9HxEi88S6r4KEjI/qqvLNxjaJQjs6ZzmO+yqSGCSQyiR1RmCRrpdRcgltToDwFecmvpTtBtSSARpBEs2ImYrHGxyplUXkkkN9EUED3sK+dMbgXjleJkKyK7KYx3iGB9UWvf31DBklNXIlkiovoyR7VkUABtAAB7hwoqwvZrEkX3fm8YPxF6Ku2j7lXRXoooqBnFToqxgMG0z5FtezsSdAqopdmJ5AAGgCvV/YGzxicTDCzFVkcBmHEKAWYjxsDVbBYV5mVIkZ3awVFF2J/XOr20sL6HIqpLmlRf3rRnuxyG4MauPWIU6kcyRyoGbzb21zJs+MKN3FPOdzCD3Y8PhRlF+rNI5YtzK+Fc3gsc8OYxtlZlKlwBnCnjkbit+FxrWz7TuAMJELfusHEGA5PKWlYe+zrWkpjb7GBTpXoBpEQp0jRQA6d6VAoAYpmlTpAMVOoip0wCpLUaFpATFSFRFOgDIKyDQXJsOtV3mC8dSeCjUk+Arc4XYNk3+OJSNbFYBxboG8T0/lToaRa7BbMjnxEuKkTNHh41KKw7skzMUj4i1gR52rqe1fZyLaOHkdUjjxcKl80YCLIgBazAdQrAX1BXjY6z+z/abzPIyYfd4ZEWN3DAhXzgxDLlHDvXte2YE6a11Zwaic37okidABoCWIzgHqAqkDxY8qz5pThkNuJKUDzL7MOzOFx0GI38eYrImVgxV1BVuBB8OdxWzl+y4LIyYeeRYpISsryIrnV1ZETLlzXMdydLADjfTf8AYfss+zZMSmbPC+6aJtA3d3gZXHUArrwPyHVyR5gVDFLi2dbFlvpmAYEXHHUGozzSU/wvonHGnHs85T7MykEUZxCHd4ozlihUFGSNclr8bx9edb/sp2el2dvFDrNFLMXKABDFmIAdST3tB3h4C3MGpK+I/aYwiy4lsMLbzEHRdIWc2IUKbuyLpzXxNdkgAFhbSwt006DhRlnNKpNOwhGLfRqmxcSYzK5LTuqxxqqk5ItWJY8EuwdieYRRravPZnWSWSfKM0rM5a2tj6ov4LYfCuuxuyAk+KxoYAphsRHkCm5dg7iVmvx3ciqNOFcXI1vnVGV0lqyjkSfgzZ6dVwjnUKSORp1n1MpwNFFOuyBZ2WsJkHpBcRAEkRgF2I4It9Fv1PCuw2zBho9n+lYWN4TigMOEZsxCrIWk73O4htfoa4UAk2AuToAOJJ4AfGu82h2khwqpg2wseJ9Fsgd3ITe5RviUCm9nzjjypomjjcFtCSEOInKbxQrlbBinEqG4gHS9uNhVYVkxEpd2cgAszNYaKLm9lHIDlWOkRJKKdJad6BDpWpiigBUU6RoAd6dRFSoAYp0qYpAMVK9QvUqAJXp3qFDOFFzQBkFZMHDJO+7gXM3Nvur4k1b2NsGTFDO53UA1LHRmA1Nr8vHhVjaG1FCbjCjdwfeI9aXrc8cvzPyqyEHJ0iXUVbJRvDgb7u2IxH3pjrGh5hBz/WvKtXisU8zZ5XLtwF+AHgBoPhWKktbYYYxKZTbPdtixGHZeAWKNbzYUqToArzxq7ynq2VZOpuRyvWNdothg0cqlxGO6wIJAGtmzatpYg6nr1O17JsMTsnCZLFlw8ar0EsAyFSeXeQqfAmtZtdgxDKDoFDX5ElwARyIKMD5Vx+Xe3fg6mCqN4aK1ew8Xdd0x7yDu3+9GNFPiRoD8DzrZSyhRcnoPidAB1JNY2jQSvUY4wosoAHQC1YMVjo4rB21PBQGZrdcqgkDx4VUm2vCcgzyBmcIgEcl2ZrgCzJYi1zroLX5UJNgUO2eKEMMnWdBGB1IbvEeOR2/8BXmuJxNhfj4cPnXQ9uNqGWcxBgyQ3UHKATIbbzUcbWC+8NXGbQxQGnyp620jn53tOkXP2vPyksOQCLYDoLjhRWgOJbr8qK0aMXoz9ioKL0UVrKC3snG+jzJLlDmMllVvVzgHIx65Ws1vCqpJNySSSSSTxJOpJ8aVFAxiilQKBDooooAYNPNSooAYNF6iTSvQBkqQrGtZBQA6dKg0gHRUSasbK2ZLi2yxCyj1pD6o+p8KY0rMCMSwRAWc6BRqa6/YXZELaTFWZ9CI79xP4up+VbvYmwYsIvcGZz6zkDMfd0HhWr7V7ZsNzG3eP+YR91fZB6n+XvqUU26RLpKzW9pNt747qI/uhxI/1COn4By68elaKiiujjgoKkZpScmFJfz/AOfzpmlz8vzqTEem/Yv2j3cjYKQ92S8kHhIB+8QfxKMw8VPWvStrbKz5mQC7D94ndBcj1WVjwceOh8ONfN2FxDxOkkZs8bK6HoykFT5ivpjZO10xOFjxQOVJIt4fwaXdT/CQR8KxcrEn/k14Mjr4OJmwxDKBmLZjkKKxkDDjZACwYX1UjgbEWNWNidpIcVI0BNsRE7AqVZMzJdWMd+JHeBX38qpdmO1Ukm2sQXymB0jhGX/SKkmFWb2yS4a19SBey15Zt2FocXMpbvrM0mZSQQXO9Ug8Qe+PKsWLiRmmr+DVlzShVo9uxGyY++4VmdjmIM0iAk+I4aaDwAFUNtMuCwk2IVAsyxnIS7S5ZHORLF/FhwA6V57g/tEx0ahSYZbaZpY2L/Eo63+IvVDb3a/E45BHKY1QENkiUqGI4FszMTbpe1OPCzbJS8ClzIa9MqRT5YgzEkgG5OpJueJ6k1pXe5udSasY6fuog6An48BVZRUVBRbf5sXHj1sx3oovRQaTDQKjUhVxygooooAKKV6V6BkqL1G9ItQBPNUS9QL1G9FDUSRamprHU1NMdGdTUr1iU0yaRAy3qDy2+lPCQPM4SJSzHpwHiTyFeg9muyCwlWcb2c8NCVU/hHM+Jo8eSSj7mg2B2Rea0mIukfER8Hb3+yPnXcpGkKWUKiL4WA+prrNn7AUC83eJ+6CQF95Ui5+Xvrm+1vZ2SO8kZLwjiv3oupIHEfi8+tVLNFy1L3iklZz219r2VitwoH+5jwA8Aa4lmLEk6km5qztDGGVvwD1R1/F8aq10+Pj1WzMeSd9BRRTrQVEaBx8vzp0qTGOvVfskn9MwuIwMhskYd111tNcC3gkgd/eydK8oLV132U7S9G2lDc2SVXgfp3xmU/8AmieZqvMtoluJ6yLX2XYh48emCnVVXNiN4jJ32lWJ1Ksx8L6VrvtMjy7UxdvaiNvAwRGsjsUybWUnMdoSTHj/AJJl7o+TL7nrF9pcmbamMI1GeMD4Qxj8qycVpydGzmeEzmiaBSbS364UxW5ds5/hGCRdT8KKnMNQfC35j866Lsv2XbEEPKCsXIagye7ovjzrlcmoSd+DqYJJ40zmqK9pjwcagAIgAAAGUcBworD9TH2Ld0eG1JTUaK3nNJ1EmikTQAUr0r1EmgdEi1QLVEmi9SonQ6dRvTBoAdOo3pqCSAASSbADUk9AKKCiWatxsDs9LjDf1Ir6uRx6hBzPyre9nexfCTFjxEQPzkP5V6bsjYWcKzjJHYZVGhYctPur+vGoSnGCtjjFydI5zZ+wjDEVwca5tLu5Nr+054sfwj5Vzuz+1ON2ZiCMQN4G9ZGAF1v60Lgae7h1Fe1CEBQqgADgBwrn+0nZyPFxlHHiGGjK3tKayfUqTqS6NP07irXk2Ww9tRYyISwtmU6EcGVuauORFVe3GL3Oz8U4NjuigPjKREP668p7OPNsvaaRNweRInHBXjlYBJPAi9/CzDrXWfaR2iWbDSQQDOmaIyS/d7sqECP2hcDvcOl+NJYKyxS7TaJvLcHfk8ttRemKK9FRxrCikRagGnYEqVOlQIX6/X65UyxGoJBGoINiCOBBHCkv6/X64034H3Go/ZkvDLrbdnbD+i5l3NrBd2l8oOb1rX463qvtHHGeRpW0MhzEfAafyrZ9n8VBBDNI7A4ho5IoY8rELmUguxtYXv14A9a0Tdemg/X64Vg4qrZ0dLmtNxiiSa6n3VOsUBtp8R+f68ay1uxSUo2jnZIuMqZKNwpDFcwVlYr7QUglfja1ezQqpUFbFSAVtwKkXBHwrxivS+wON3uFC/eiYx/7bXT4WNv9tc39qYrip+3Ro4s/MTf5aKzZKVcTr3Nh8/UXpUia7RioZNQJpFqiTTSJJDJqNFFMkFKiimA6KVdP2b7ISYizy3ji4jTvuPwjkPE0AabZWy5cU+WJb+033VHVjXpXZ/s5Fgxm9eW2shHDwQch862ODwkcKBIlCqBwH82PM+NU8btK2kfH2uX+0fnUGxWWcbjAgIOrH7v5t0rr+zPaBMUoQ2WZVGZPaCgAunUdRxF/jXmZ878TTjYqQykhlN1YGxB6g1Tlx7osxZNGezVgxuLSFDJKwVBzPXkoHEk8gK5TAduLRWljZphbKUsEk8WP+n46Hw6DWTb3FPvcQ2g9VNQqDoo5eJOprJDBJuma5Z4pWiptaAbQxZxGTKoRY1zWOiFjmI4ZjmOnKnteNBBLCguzKR7mt3ST1vbSp4nHaZY9B1GmnReg8apCrsmdY+o+Uc+c7ZwVFZMV/mSD/uP5ZjWOu/B7RTMjVBSIp0VJiAGil+v+KYpIbQv19KyQxbxlS9s7Kl+QzELf4XvUKxvqLefwpS6TolFW0XNrYaOKeRIX3iKQqvcHN3VLG40PeuNOlVUhaR1RAWJ0AHEmrGBwTzMEjXMx8gBzJ5AV6N2c7PphF9qQ+s5GvuXoK53JyrBiUPuzZBvLkc39jRYfsWFw0hPexBUMtuCka5F634E+Ncep4V7Pmry/tVgNxiZABZHO8T3OTcfBgw91qh+zeQ5ScJfKI8qH9Rqav7G2zLg3LxWsRZ0YXVwNQDzB42I61QNArpzhGa1kujJGTi7R7VgtpxSxo+YDOitYnUZgDY+dFeLXormf+XH3NX1TNUWrGWpXpVJIaVDooopkgordP2YmEJkzRFhEs7QB7zrA1ssrJa1rFWte4DAkWqrjdktCYA7oBPFHKrXbKiSMyjPpcWykmwOlAGvrJhsO8rBI1LMeCgXNdDN2NdLXxGHYGIzkxmViIhG0ubvRgXKobC/Gu52NsiLCBkRe+Dlkc6sxyq471hpZxwpN0I03ZzsakNpMRZ5NCF4onv8AaPyrp55gouTYfM+AFRlmOigoZGDGOHOokkCllYol7sAUYcrlTa9azCYSTFDOCuXSzNvMpvyTIjcNPPnUe2Iw4zGs+g0Xp1/iqpas8kJQd4ZTvTCVN8wcRiXhbhlYG/yqXozZ1S12ZUdQNbrImdPjb+VFAYQKyxRFjYC9WhsuRWVXGXMjSC54IrlCW6ar5VsUaOANazOhVZAGGdGb1VkH3LkgaXsSAbMQKXgRHC4NYVzSEX005A/marYvGF9OC9OvvrE8zSuQdWUXtfQDcDEaE/gI+It41jhXOVC2u7Iq30F3YBb6aDUVjz5Zfwr4IyZGgmsBluPPzBsamkDPaxTMwdkjL2lkWMkO0aW1AKsNSCSjAXIrKscm6SI0cXiWu7n/ALkn9Z/4qNWMRhSqRzXBWZpilr3/AHbKGvy1zi1ZX2ZaJ5Unw8qx5C4jeTModgikh41BGYgaHS9emxzUYpMg4NspXoNWpcEVkVGeNcyQyZ2LZFWaJJVzkKSNHANgdfOs8ux2ARllglV5lgDRO5CyMLqHzopAtc3APCrPUj7kdJexrSKS/n9D+dZsVCY3dDa6O6EjgSjFTbwuKzbG2XNit/ukLCFDIxAOoWwyLYd5yNQvEhW6UOUV2Ci3aKtWtj7LfFSFYh/Ex9VB4n8qubJ7PPiTH3gqO0yk6513Ahz6Wtc79QPcfj3ezxDhYQEARA+7y5Z94ZCjPbLurscqMb8NONZeTydfwwVv9C3FivtmbYmxo8KmVOJ9Zj6zHx+lbJkqlgtoLIDYEFRGxXi1pYkljFuNysgFvaBGtZ0xqtfKVY5imjAjOASUJHPutqLg5WsTlNuHKOSUm2uzYqiqRlyVy32hbPzQpKBrG1m/gfT+oL5mupw8wcX8WU+9WKsPMGpYiFZEZHF1ZSrA8wRY0YpvFkUvYJR2TR4tSradodiNg5Mp70bf5cntD2W6MPnx92rr08JxnHaPg5kouLpheinSqQjTUUUVzDcFI06s7N2fJiHyRKWbn0A6seQoGdxioScRPj9PRZMDIsbXBDSTYI4ZMMADfOshsV5BCeFqzHs+uJbCb3N+6wOFUxcGd3lnUISeGot8eVWez3ZWLC2drSS8cxHdQ/gH51tMRkXOzD/MADBrtmAv3Qp0A7xNh1J50nITZgxcqNDK0GRohgZsOxAfSTD4adRJH3wN26g5TlNwr6i2sdr40rPiFXQ7xbtz/wCng0Fa7HOJQFtlQKVCr3bKRYrdbGxGhHAjSsarqTqSSSSxLEmwGpJvwAHwFJsVl9MLPDu5o4p5ZnTNE5SWSCBAz5HuAc75izqgsouGJN7CrgJliiWPeSRBSGV4ZMRFJJZEVRI0WGlDIMugJBBZtDesDYVCb5R86zwRAAKosBYAAae4CiwsyTSStG2VolgnxckjrAMREd4scZWNkliS4sA+bmc3DhVt8MXMbmMk7hADvoliYQvLhxdZcLIM37oki7cVOl9LWD2SBZ5b927BSxygkAFmF7XsLVg2hiQ5shdRzKSSR3+CsB8eNQnkUFbCyIxrJlRlUskMinIqrHlbESSIqlERXOQgEhRrxqG0UMa4pjYieVxAb6SmbGxYhGXrljQsfZKgGxqvk72Yl2axF3kdyAbEgZ2NuA8qgYkVs2Vc54tlGY+88axy5Sb8fBByLODYDEPcgXRVBJAF32ZGigk6C7Mo160sAN3Jhg7Rq2+wwCb6FnJMqLpGrlj5cqoWC3tfvG5uSb6BRx5AAADkBWDMF9Xu8wV7pBBuCCNQfGovLCT7X3v9BWhh7X/ik/ratrhNZsLib2hgjg3z3Fo/RppJJFboWXKVH3t6ANb20HAWHLxJ8yeNUdpKCuoBNwASASNbmx9wqWGV5K93/sLJ45f8DgeX/XadO/FpXTdptpTCRyj7SJIjmhjiZVwsJliWSNVIUl1QSBbBR6vKuIZyQASxAvlBJIXNYtlXgL2F7dKsRbQmQBVmmVRoFWaVVA6BQ1gK7jwtpEVlV2bLGyel42Le70tKuCikLfupDLuIYWN3Q2G8B1ym4varsO0cThpUjhhlghimu6qjzNIQ6iSSR2jGckJplVQBwAub8zLMzsWdmdtO87MzWHDvMSdKs/tWf/7GI/8A3m/up+m2kg9RJkNpSB5pmF7NPMwuCps0jEXU6g2PA12Gw8IZMHE7Jh2AMiwCSTHjdyxyRlpsqzFLlXc91U71uAriCbkkkkkkkkkkk6kknUmtv2VxhTERozuI5GysqySIuZhZWsjDW4UX6Us0WsfwGOS3+TvIY23sBZkJcY450Dgkn0AFmEjMS1xxJPKngFleUlmAULE5uJFgVGw8cpc6s2fM4XeFwRkIBHqmzFg0Vs4DFrZczO7sFJBIBcmwuBw6VCTCqWzd+4vltLKuUnQlArAIdTqLcTXDXIjvdOjZr0YcJEUxDGSR5Ny2D3bXlKLh1WBu4p7pYiEuSgsSRryFaJTDFhYD6+bDgWINxCshmlB5p3gAw0O9051fw+GWPNkBuxuzFmdmNrAs7EltBzNJcKiliqIC3rMFVWb+IgXNL6hbN1/1UPXols9id4bKqGaXIoLEraVw12bjdgT4Xq1nqrhYAihVvYdSWOpJJJJuSSSdasqlZ5y2k2SSSMeMwiYiNo5RdW+BBHBlPIivMdvbEkwb5W7yG+7k5MOh6MOYr1iNKWPwCYiNo5VzI3mDyZTyI61p4nKeCVPwVZcSmvzPFqVdlJ9nctzlxEeW5tmjbNblextf3UV2/rcH9xk9CZ5pRRRWU0hXsmxMDHDCgjULdQWtxJI4k8TRRUWRZZbjXOyyFiSxub/q1FFRIkakBRRQMdbzYsQsTbUEAHpcUUUIDHtqU5gt9LA28b1rDRRXM5D/AHhBjFYJTSoqpCK8hqtJRRTQGI1R2ie6vvP8jRRWvifzo/In4KVFFFekKCJ5fGp0qKivuNhSzEajQjUHoRqDTopsEey3uATzA/lWM0UV5D7nWXga07UUUAZUFZBRRQJE1rMtFFJDZKiiio2wP/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6" descr="data:image/jpeg;base64,/9j/4AAQSkZJRgABAQAAAQABAAD/2wCEAAkGBxQQEhQUEhQUFRQWFBQVFBQVFBQUFBUVFRUWFhQUFBQYHCggGBwlHBUWITEiJSkrLi4uFx8zODMsNygtLisBCgoKDg0OGxAQGywkICQsLCwsLCwsLCwsLCwsLCwsLCwsLCwsLCwsLCwsLCwsLCwsLCwsLCwsLCwsLCwsLCwsLP/AABEIAMMBAgMBIgACEQEDEQH/xAAcAAACAgMBAQAAAAAAAAAAAAAAAQIEAwUGBwj/xABDEAACAQIDBQQHBQYFBAMBAAABAgMAEQQSIQUTMUFRBiJhkRQyUnGBodEHQmLB8BUjcrGy0iQzQ4LhNGOSolNUkxb/xAAaAQACAwEBAAAAAAAAAAAAAAAAAQIDBAUG/8QALhEAAgICAgEDAgMJAQAAAAAAAAECEQMSBCExE1FxFEEiYbEFIzIzQlKBwfAV/9oADAMBAAIRAxEAPwDxPcHwp+jnw/XwqxamKhsyndlb0c+FHo58PnVmlS2Ybsr+jnwo9HPh8/pVladPYN2VvRj1Hzo9GPUfP6VZqYFLZhuyp6Keo+f0oGEPUfP6VcoBp7MN2VPQ26j5/Sj0Ruo+f0q5enS2Ybsp+hN1HmfpS9DbqPn9KvXoo2YbspehN1Hz+lP0Fuq+Z+lXQamKNmL1Ga/0Buq+Z+lHoDdV8z9K2NMUbMe7Nd+z26r5n6U/2c3VfM/SthUgaNmG7NZ+zm6r8/pUjsxtO8v/ALaf+tbKpUbMXqM1g2W/VfM/SmNlP1XzP0raA1MGjZj3ZqRsl+qebfSmNjv1Tzb6VuUFZVFLZhuzRjYkntJ5t/bUhsKT2k82/trfAU6N2G7NB+wZPaTzb+2j9hSe0nm39tb8GpLRuxeoznv2FJ7Sebf20/2BJ7Sebf210RpUbse8jnv/AOfk9qPzb+2iuktRS3Yt2clenSAp0yIUUUUAMUUCmKAJAUU6VAgFOi1OgYUCinQAUx51JFF1z5gpsSQAWy31Kg2B525V2uFfBehzYqPDNGcM8axNJIHMsrarmsBwNmIuRagaOQxuG3TlL3K2D9A/31HUA6X8DWMVKWJxZnDDPchmBGY/eIvx1PGoLSESovQKKYDovSpikBIVIUhToAkKyLWNazIKAMi1NnCi5NgOJqvicSsQu3wA4mtLjce0unBeg69SedNKySjZs322gOisR10HyrDitt//ABj4sNfgK1FqLVLVFmiNlDtpwe8FYc9LH4EVt8JtCOSwBsfZOh+HX4VytqKHEHBHa1MCtBsva1u7IdOTHiPA+FbvA4KXF+reOHnIfWf+AfnUHFlersDiFH3h5iit6nZfCAAbu9hxLG58TTooeqPOaKV6dMgKmKVMUAOinSFAExSp0UAOilWx2Bs8YnEJGxKqQ7Ow4hI0Z2t8Ft8aAI7I2RNi2ZYIy5RS7kcFXXifG2grHgsBJNIIo0JkNxlOmW3rFyfVA5k8K7zsVstlXAsxyR5nxkx1G8fvJhogedljdyOQua4DEYxpGlcErvTIWsSLiRixU24jwoHVHQ9ssPGs8OFiAMkUUETzFgEZjGmUDkqDMSW55j0rKe1LYT/D4TcvDHYB3jzl5RfeTrc21YkC9xlC1otubQ9JxEs2XLna4W98oACqL89AKpXoCy9tXa02KYPPIZCBZdFVVHGyqoAHlrVMGkDTFIRIVKo06YBTFK9NaAGKkKQFTApAZFFTLBRc8ALmorVDa2IsAo56n3cv14UJWNds1+KnMjFj8B0HIVjqK1KrS9IdKiimMDUTUjUTSAdd12U7RXh3T96SMdz8Scrn8PDx0rhazYXEGNw44qfMcx8RSaInoZ2nL1+Q+lOsEVmAYEWIBHuOopVGhUziKdKnSKQoopUASFFIGnQBIU6tQ7NlaF5wh3KEK0h0XMxACg8zc0bNEWf96sj+xFHo0jkjKhbUqPcCelAGFYiVLAHKCFLWOUMRcLfrYXtW57K930uTnHgcQR/FJkiH9ZqHaIsCiM0alb/4aG5jw49lm4NIdcxuT1PKqeC2gYop4wB+/ESs19VRHzlQOeYhb/w0x+GbvYO3HYNv5gEw2BnTDIcq/vHTdIFXTO9nOp1tXMKLAU6KQNhTtSvRSEOmKVFMCV6lUKnQA7VICoipCkBIVMVCmKAMgrUbUhbMWI7uliNQNOfStsDWQGhOhxdHMLTJrJikyOw6E+XKsQq0vJ0r0GrmzsNnEpI0SF3+aqD5sKBlOt12c7Lz4/NuSgysF75IuTci1gelaxSMliCLuLvyAANwPHvX+Ar2H7G4U9HxEi88S6r4KEjI/qqvLNxjaJQjs6ZzmO+yqSGCSQyiR1RmCRrpdRcgltToDwFecmvpTtBtSSARpBEs2ImYrHGxyplUXkkkN9EUED3sK+dMbgXjleJkKyK7KYx3iGB9UWvf31DBklNXIlkiovoyR7VkUABtAAB7hwoqwvZrEkX3fm8YPxF6Ku2j7lXRXoooqBnFToqxgMG0z5FtezsSdAqopdmJ5AAGgCvV/YGzxicTDCzFVkcBmHEKAWYjxsDVbBYV5mVIkZ3awVFF2J/XOr20sL6HIqpLmlRf3rRnuxyG4MauPWIU6kcyRyoGbzb21zJs+MKN3FPOdzCD3Y8PhRlF+rNI5YtzK+Fc3gsc8OYxtlZlKlwBnCnjkbit+FxrWz7TuAMJELfusHEGA5PKWlYe+zrWkpjb7GBTpXoBpEQp0jRQA6d6VAoAYpmlTpAMVOoip0wCpLUaFpATFSFRFOgDIKyDQXJsOtV3mC8dSeCjUk+Arc4XYNk3+OJSNbFYBxboG8T0/lToaRa7BbMjnxEuKkTNHh41KKw7skzMUj4i1gR52rqe1fZyLaOHkdUjjxcKl80YCLIgBazAdQrAX1BXjY6z+z/abzPIyYfd4ZEWN3DAhXzgxDLlHDvXte2YE6a11Zwaic37okidABoCWIzgHqAqkDxY8qz5pThkNuJKUDzL7MOzOFx0GI38eYrImVgxV1BVuBB8OdxWzl+y4LIyYeeRYpISsryIrnV1ZETLlzXMdydLADjfTf8AYfss+zZMSmbPC+6aJtA3d3gZXHUArrwPyHVyR5gVDFLi2dbFlvpmAYEXHHUGozzSU/wvonHGnHs85T7MykEUZxCHd4ozlihUFGSNclr8bx9edb/sp2el2dvFDrNFLMXKABDFmIAdST3tB3h4C3MGpK+I/aYwiy4lsMLbzEHRdIWc2IUKbuyLpzXxNdkgAFhbSwt006DhRlnNKpNOwhGLfRqmxcSYzK5LTuqxxqqk5ItWJY8EuwdieYRRravPZnWSWSfKM0rM5a2tj6ov4LYfCuuxuyAk+KxoYAphsRHkCm5dg7iVmvx3ciqNOFcXI1vnVGV0lqyjkSfgzZ6dVwjnUKSORp1n1MpwNFFOuyBZ2WsJkHpBcRAEkRgF2I4It9Fv1PCuw2zBho9n+lYWN4TigMOEZsxCrIWk73O4htfoa4UAk2AuToAOJJ4AfGu82h2khwqpg2wseJ9Fsgd3ITe5RviUCm9nzjjypomjjcFtCSEOInKbxQrlbBinEqG4gHS9uNhVYVkxEpd2cgAszNYaKLm9lHIDlWOkRJKKdJad6BDpWpiigBUU6RoAd6dRFSoAYp0qYpAMVK9QvUqAJXp3qFDOFFzQBkFZMHDJO+7gXM3Nvur4k1b2NsGTFDO53UA1LHRmA1Nr8vHhVjaG1FCbjCjdwfeI9aXrc8cvzPyqyEHJ0iXUVbJRvDgb7u2IxH3pjrGh5hBz/WvKtXisU8zZ5XLtwF+AHgBoPhWKktbYYYxKZTbPdtixGHZeAWKNbzYUqToArzxq7ynq2VZOpuRyvWNdothg0cqlxGO6wIJAGtmzatpYg6nr1O17JsMTsnCZLFlw8ar0EsAyFSeXeQqfAmtZtdgxDKDoFDX5ElwARyIKMD5Vx+Xe3fg6mCqN4aK1ew8Xdd0x7yDu3+9GNFPiRoD8DzrZSyhRcnoPidAB1JNY2jQSvUY4wosoAHQC1YMVjo4rB21PBQGZrdcqgkDx4VUm2vCcgzyBmcIgEcl2ZrgCzJYi1zroLX5UJNgUO2eKEMMnWdBGB1IbvEeOR2/8BXmuJxNhfj4cPnXQ9uNqGWcxBgyQ3UHKATIbbzUcbWC+8NXGbQxQGnyp620jn53tOkXP2vPyksOQCLYDoLjhRWgOJbr8qK0aMXoz9ioKL0UVrKC3snG+jzJLlDmMllVvVzgHIx65Ws1vCqpJNySSSSSTxJOpJ8aVFAxiilQKBDooooAYNPNSooAYNF6iTSvQBkqQrGtZBQA6dKg0gHRUSasbK2ZLi2yxCyj1pD6o+p8KY0rMCMSwRAWc6BRqa6/YXZELaTFWZ9CI79xP4up+VbvYmwYsIvcGZz6zkDMfd0HhWr7V7ZsNzG3eP+YR91fZB6n+XvqUU26RLpKzW9pNt747qI/uhxI/1COn4By68elaKiiujjgoKkZpScmFJfz/AOfzpmlz8vzqTEem/Yv2j3cjYKQ92S8kHhIB+8QfxKMw8VPWvStrbKz5mQC7D94ndBcj1WVjwceOh8ONfN2FxDxOkkZs8bK6HoykFT5ivpjZO10xOFjxQOVJIt4fwaXdT/CQR8KxcrEn/k14Mjr4OJmwxDKBmLZjkKKxkDDjZACwYX1UjgbEWNWNidpIcVI0BNsRE7AqVZMzJdWMd+JHeBX38qpdmO1Ukm2sQXymB0jhGX/SKkmFWb2yS4a19SBey15Zt2FocXMpbvrM0mZSQQXO9Ug8Qe+PKsWLiRmmr+DVlzShVo9uxGyY++4VmdjmIM0iAk+I4aaDwAFUNtMuCwk2IVAsyxnIS7S5ZHORLF/FhwA6V57g/tEx0ahSYZbaZpY2L/Eo63+IvVDb3a/E45BHKY1QENkiUqGI4FszMTbpe1OPCzbJS8ClzIa9MqRT5YgzEkgG5OpJueJ6k1pXe5udSasY6fuog6An48BVZRUVBRbf5sXHj1sx3oovRQaTDQKjUhVxygooooAKKV6V6BkqL1G9ItQBPNUS9QL1G9FDUSRamprHU1NMdGdTUr1iU0yaRAy3qDy2+lPCQPM4SJSzHpwHiTyFeg9muyCwlWcb2c8NCVU/hHM+Jo8eSSj7mg2B2Rea0mIukfER8Hb3+yPnXcpGkKWUKiL4WA+prrNn7AUC83eJ+6CQF95Ui5+Xvrm+1vZ2SO8kZLwjiv3oupIHEfi8+tVLNFy1L3iklZz219r2VitwoH+5jwA8Aa4lmLEk6km5qztDGGVvwD1R1/F8aq10+Pj1WzMeSd9BRRTrQVEaBx8vzp0qTGOvVfskn9MwuIwMhskYd111tNcC3gkgd/eydK8oLV132U7S9G2lDc2SVXgfp3xmU/8AmieZqvMtoluJ6yLX2XYh48emCnVVXNiN4jJ32lWJ1Ksx8L6VrvtMjy7UxdvaiNvAwRGsjsUybWUnMdoSTHj/AJJl7o+TL7nrF9pcmbamMI1GeMD4Qxj8qycVpydGzmeEzmiaBSbS364UxW5ds5/hGCRdT8KKnMNQfC35j866Lsv2XbEEPKCsXIagye7ovjzrlcmoSd+DqYJJ40zmqK9pjwcagAIgAAAGUcBworD9TH2Ld0eG1JTUaK3nNJ1EmikTQAUr0r1EmgdEi1QLVEmi9SonQ6dRvTBoAdOo3pqCSAASSbADUk9AKKCiWatxsDs9LjDf1Ir6uRx6hBzPyre9nexfCTFjxEQPzkP5V6bsjYWcKzjJHYZVGhYctPur+vGoSnGCtjjFydI5zZ+wjDEVwca5tLu5Nr+054sfwj5Vzuz+1ON2ZiCMQN4G9ZGAF1v60Lgae7h1Fe1CEBQqgADgBwrn+0nZyPFxlHHiGGjK3tKayfUqTqS6NP07irXk2Ww9tRYyISwtmU6EcGVuauORFVe3GL3Oz8U4NjuigPjKREP668p7OPNsvaaRNweRInHBXjlYBJPAi9/CzDrXWfaR2iWbDSQQDOmaIyS/d7sqECP2hcDvcOl+NJYKyxS7TaJvLcHfk8ttRemKK9FRxrCikRagGnYEqVOlQIX6/X65UyxGoJBGoINiCOBBHCkv6/X64034H3Go/ZkvDLrbdnbD+i5l3NrBd2l8oOb1rX463qvtHHGeRpW0MhzEfAafyrZ9n8VBBDNI7A4ho5IoY8rELmUguxtYXv14A9a0Tdemg/X64Vg4qrZ0dLmtNxiiSa6n3VOsUBtp8R+f68ay1uxSUo2jnZIuMqZKNwpDFcwVlYr7QUglfja1ezQqpUFbFSAVtwKkXBHwrxivS+wON3uFC/eiYx/7bXT4WNv9tc39qYrip+3Ro4s/MTf5aKzZKVcTr3Nh8/UXpUia7RioZNQJpFqiTTSJJDJqNFFMkFKiimA6KVdP2b7ISYizy3ji4jTvuPwjkPE0AabZWy5cU+WJb+033VHVjXpXZ/s5Fgxm9eW2shHDwQch862ODwkcKBIlCqBwH82PM+NU8btK2kfH2uX+0fnUGxWWcbjAgIOrH7v5t0rr+zPaBMUoQ2WZVGZPaCgAunUdRxF/jXmZ878TTjYqQykhlN1YGxB6g1Tlx7osxZNGezVgxuLSFDJKwVBzPXkoHEk8gK5TAduLRWljZphbKUsEk8WP+n46Hw6DWTb3FPvcQ2g9VNQqDoo5eJOprJDBJuma5Z4pWiptaAbQxZxGTKoRY1zWOiFjmI4ZjmOnKnteNBBLCguzKR7mt3ST1vbSp4nHaZY9B1GmnReg8apCrsmdY+o+Uc+c7ZwVFZMV/mSD/uP5ZjWOu/B7RTMjVBSIp0VJiAGil+v+KYpIbQv19KyQxbxlS9s7Kl+QzELf4XvUKxvqLefwpS6TolFW0XNrYaOKeRIX3iKQqvcHN3VLG40PeuNOlVUhaR1RAWJ0AHEmrGBwTzMEjXMx8gBzJ5AV6N2c7PphF9qQ+s5GvuXoK53JyrBiUPuzZBvLkc39jRYfsWFw0hPexBUMtuCka5F634E+Ncep4V7Pmry/tVgNxiZABZHO8T3OTcfBgw91qh+zeQ5ScJfKI8qH9Rqav7G2zLg3LxWsRZ0YXVwNQDzB42I61QNArpzhGa1kujJGTi7R7VgtpxSxo+YDOitYnUZgDY+dFeLXormf+XH3NX1TNUWrGWpXpVJIaVDooopkgordP2YmEJkzRFhEs7QB7zrA1ssrJa1rFWte4DAkWqrjdktCYA7oBPFHKrXbKiSMyjPpcWykmwOlAGvrJhsO8rBI1LMeCgXNdDN2NdLXxGHYGIzkxmViIhG0ubvRgXKobC/Gu52NsiLCBkRe+Dlkc6sxyq471hpZxwpN0I03ZzsakNpMRZ5NCF4onv8AaPyrp55gouTYfM+AFRlmOigoZGDGOHOokkCllYol7sAUYcrlTa9azCYSTFDOCuXSzNvMpvyTIjcNPPnUe2Iw4zGs+g0Xp1/iqpas8kJQd4ZTvTCVN8wcRiXhbhlYG/yqXozZ1S12ZUdQNbrImdPjb+VFAYQKyxRFjYC9WhsuRWVXGXMjSC54IrlCW6ar5VsUaOANazOhVZAGGdGb1VkH3LkgaXsSAbMQKXgRHC4NYVzSEX005A/marYvGF9OC9OvvrE8zSuQdWUXtfQDcDEaE/gI+It41jhXOVC2u7Iq30F3YBb6aDUVjz5Zfwr4IyZGgmsBluPPzBsamkDPaxTMwdkjL2lkWMkO0aW1AKsNSCSjAXIrKscm6SI0cXiWu7n/ALkn9Z/4qNWMRhSqRzXBWZpilr3/AHbKGvy1zi1ZX2ZaJ5Unw8qx5C4jeTModgikh41BGYgaHS9emxzUYpMg4NspXoNWpcEVkVGeNcyQyZ2LZFWaJJVzkKSNHANgdfOs8ux2ARllglV5lgDRO5CyMLqHzopAtc3APCrPUj7kdJexrSKS/n9D+dZsVCY3dDa6O6EjgSjFTbwuKzbG2XNit/ukLCFDIxAOoWwyLYd5yNQvEhW6UOUV2Ci3aKtWtj7LfFSFYh/Ex9VB4n8qubJ7PPiTH3gqO0yk6513Ahz6Wtc79QPcfj3ezxDhYQEARA+7y5Z94ZCjPbLurscqMb8NONZeTydfwwVv9C3FivtmbYmxo8KmVOJ9Zj6zHx+lbJkqlgtoLIDYEFRGxXi1pYkljFuNysgFvaBGtZ0xqtfKVY5imjAjOASUJHPutqLg5WsTlNuHKOSUm2uzYqiqRlyVy32hbPzQpKBrG1m/gfT+oL5mupw8wcX8WU+9WKsPMGpYiFZEZHF1ZSrA8wRY0YpvFkUvYJR2TR4tSradodiNg5Mp70bf5cntD2W6MPnx92rr08JxnHaPg5kouLpheinSqQjTUUUVzDcFI06s7N2fJiHyRKWbn0A6seQoGdxioScRPj9PRZMDIsbXBDSTYI4ZMMADfOshsV5BCeFqzHs+uJbCb3N+6wOFUxcGd3lnUISeGot8eVWez3ZWLC2drSS8cxHdQ/gH51tMRkXOzD/MADBrtmAv3Qp0A7xNh1J50nITZgxcqNDK0GRohgZsOxAfSTD4adRJH3wN26g5TlNwr6i2sdr40rPiFXQ7xbtz/wCng0Fa7HOJQFtlQKVCr3bKRYrdbGxGhHAjSsarqTqSSSSxLEmwGpJvwAHwFJsVl9MLPDu5o4p5ZnTNE5SWSCBAz5HuAc75izqgsouGJN7CrgJliiWPeSRBSGV4ZMRFJJZEVRI0WGlDIMugJBBZtDesDYVCb5R86zwRAAKosBYAAae4CiwsyTSStG2VolgnxckjrAMREd4scZWNkliS4sA+bmc3DhVt8MXMbmMk7hADvoliYQvLhxdZcLIM37oki7cVOl9LWD2SBZ5b927BSxygkAFmF7XsLVg2hiQ5shdRzKSSR3+CsB8eNQnkUFbCyIxrJlRlUskMinIqrHlbESSIqlERXOQgEhRrxqG0UMa4pjYieVxAb6SmbGxYhGXrljQsfZKgGxqvk72Yl2axF3kdyAbEgZ2NuA8qgYkVs2Vc54tlGY+88axy5Sb8fBByLODYDEPcgXRVBJAF32ZGigk6C7Mo160sAN3Jhg7Rq2+wwCb6FnJMqLpGrlj5cqoWC3tfvG5uSb6BRx5AAADkBWDMF9Xu8wV7pBBuCCNQfGovLCT7X3v9BWhh7X/ik/ratrhNZsLib2hgjg3z3Fo/RppJJFboWXKVH3t6ANb20HAWHLxJ8yeNUdpKCuoBNwASASNbmx9wqWGV5K93/sLJ45f8DgeX/XadO/FpXTdptpTCRyj7SJIjmhjiZVwsJliWSNVIUl1QSBbBR6vKuIZyQASxAvlBJIXNYtlXgL2F7dKsRbQmQBVmmVRoFWaVVA6BQ1gK7jwtpEVlV2bLGyel42Le70tKuCikLfupDLuIYWN3Q2G8B1ym4varsO0cThpUjhhlghimu6qjzNIQ6iSSR2jGckJplVQBwAub8zLMzsWdmdtO87MzWHDvMSdKs/tWf/7GI/8A3m/up+m2kg9RJkNpSB5pmF7NPMwuCps0jEXU6g2PA12Gw8IZMHE7Jh2AMiwCSTHjdyxyRlpsqzFLlXc91U71uAriCbkkkkkkkkkkk6kknUmtv2VxhTERozuI5GysqySIuZhZWsjDW4UX6Us0WsfwGOS3+TvIY23sBZkJcY450Dgkn0AFmEjMS1xxJPKngFleUlmAULE5uJFgVGw8cpc6s2fM4XeFwRkIBHqmzFg0Vs4DFrZczO7sFJBIBcmwuBw6VCTCqWzd+4vltLKuUnQlArAIdTqLcTXDXIjvdOjZr0YcJEUxDGSR5Ny2D3bXlKLh1WBu4p7pYiEuSgsSRryFaJTDFhYD6+bDgWINxCshmlB5p3gAw0O9051fw+GWPNkBuxuzFmdmNrAs7EltBzNJcKiliqIC3rMFVWb+IgXNL6hbN1/1UPXols9id4bKqGaXIoLEraVw12bjdgT4Xq1nqrhYAihVvYdSWOpJJJJuSSSdasqlZ5y2k2SSSMeMwiYiNo5RdW+BBHBlPIivMdvbEkwb5W7yG+7k5MOh6MOYr1iNKWPwCYiNo5VzI3mDyZTyI61p4nKeCVPwVZcSmvzPFqVdlJ9nctzlxEeW5tmjbNblextf3UV2/rcH9xk9CZ5pRRRWU0hXsmxMDHDCgjULdQWtxJI4k8TRRUWRZZbjXOyyFiSxub/q1FFRIkakBRRQMdbzYsQsTbUEAHpcUUUIDHtqU5gt9LA28b1rDRRXM5D/AHhBjFYJTSoqpCK8hqtJRRTQGI1R2ie6vvP8jRRWvifzo/In4KVFFFekKCJ5fGp0qKivuNhSzEajQjUHoRqDTopsEey3uATzA/lWM0UV5D7nWXga07UUUAZUFZBRRQJE1rMtFFJDZKiiio2wP//Z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21" y="2683728"/>
            <a:ext cx="3604159" cy="26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3" y="700126"/>
            <a:ext cx="7812955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err="1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 계산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4255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나누는 과정에서 소수점이 많이 발생할 경우 </a:t>
            </a: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...</a:t>
            </a:r>
            <a:endParaRPr lang="en-US" altLang="ko-KR" sz="20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endParaRPr lang="ko-KR" altLang="en-US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en-US" altLang="ko-KR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코딩법</a:t>
            </a:r>
            <a:r>
              <a:rPr lang="ko-KR" altLang="en-US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계산법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AutoShape 4" descr="data:image/jpeg;base64,/9j/4AAQSkZJRgABAQAAAQABAAD/2wCEAAkGBxQQEhQUEhQUFRQWFBQVFBQVFBQUFBUVFRUWFhQUFBQYHCggGBwlHBUWITEiJSkrLi4uFx8zODMsNygtLisBCgoKDg0OGxAQGywkICQsLCwsLCwsLCwsLCwsLCwsLCwsLCwsLCwsLCwsLCwsLCwsLCwsLCwsLCwsLCwsLCwsLP/AABEIAMMBAgMBIgACEQEDEQH/xAAcAAACAgMBAQAAAAAAAAAAAAAAAQIEAwUGBwj/xABDEAACAQIDBQQHBQYFBAMBAAABAgMAEQQSIQUTMUFRBiJhkRQyUnGBodEHQmLB8BUjcrGy0iQzQ4LhNGOSolNUkxb/xAAaAQACAwEBAAAAAAAAAAAAAAAAAQIDBAUG/8QALhEAAgICAgEDAgMJAQAAAAAAAAECEQMSBCExE1FxFEEiYbEFIzIzQlKBwfAV/9oADAMBAAIRAxEAPwDxPcHwp+jnw/XwqxamKhsyndlb0c+FHo58PnVmlS2Ybsr+jnwo9HPh8/pVladPYN2VvRj1Hzo9GPUfP6VZqYFLZhuyp6Keo+f0oGEPUfP6VcoBp7MN2VPQ26j5/Sj0Ruo+f0q5enS2Ybsp+hN1HmfpS9DbqPn9KvXoo2YbspehN1Hz+lP0Fuq+Z+lXQamKNmL1Ga/0Buq+Z+lHoDdV8z9K2NMUbMe7Nd+z26r5n6U/2c3VfM/SthUgaNmG7NZ+zm6r8/pUjsxtO8v/ALaf+tbKpUbMXqM1g2W/VfM/SmNlP1XzP0raA1MGjZj3ZqRsl+qebfSmNjv1Tzb6VuUFZVFLZhuzRjYkntJ5t/bUhsKT2k82/trfAU6N2G7NB+wZPaTzb+2j9hSe0nm39tb8GpLRuxeoznv2FJ7Sebf20/2BJ7Sebf210RpUbse8jnv/AOfk9qPzb+2iuktRS3Yt2clenSAp0yIUUUUAMUUCmKAJAUU6VAgFOi1OgYUCinQAUx51JFF1z5gpsSQAWy31Kg2B525V2uFfBehzYqPDNGcM8axNJIHMsrarmsBwNmIuRagaOQxuG3TlL3K2D9A/31HUA6X8DWMVKWJxZnDDPchmBGY/eIvx1PGoLSESovQKKYDovSpikBIVIUhToAkKyLWNazIKAMi1NnCi5NgOJqvicSsQu3wA4mtLjce0unBeg69SedNKySjZs322gOisR10HyrDitt//ABj4sNfgK1FqLVLVFmiNlDtpwe8FYc9LH4EVt8JtCOSwBsfZOh+HX4VytqKHEHBHa1MCtBsva1u7IdOTHiPA+FbvA4KXF+reOHnIfWf+AfnUHFlersDiFH3h5iit6nZfCAAbu9hxLG58TTooeqPOaKV6dMgKmKVMUAOinSFAExSp0UAOilWx2Bs8YnEJGxKqQ7Ow4hI0Z2t8Ft8aAI7I2RNi2ZYIy5RS7kcFXXifG2grHgsBJNIIo0JkNxlOmW3rFyfVA5k8K7zsVstlXAsxyR5nxkx1G8fvJhogedljdyOQua4DEYxpGlcErvTIWsSLiRixU24jwoHVHQ9ssPGs8OFiAMkUUETzFgEZjGmUDkqDMSW55j0rKe1LYT/D4TcvDHYB3jzl5RfeTrc21YkC9xlC1otubQ9JxEs2XLna4W98oACqL89AKpXoCy9tXa02KYPPIZCBZdFVVHGyqoAHlrVMGkDTFIRIVKo06YBTFK9NaAGKkKQFTApAZFFTLBRc8ALmorVDa2IsAo56n3cv14UJWNds1+KnMjFj8B0HIVjqK1KrS9IdKiimMDUTUjUTSAdd12U7RXh3T96SMdz8Scrn8PDx0rhazYXEGNw44qfMcx8RSaInoZ2nL1+Q+lOsEVmAYEWIBHuOopVGhUziKdKnSKQoopUASFFIGnQBIU6tQ7NlaF5wh3KEK0h0XMxACg8zc0bNEWf96sj+xFHo0jkjKhbUqPcCelAGFYiVLAHKCFLWOUMRcLfrYXtW57K930uTnHgcQR/FJkiH9ZqHaIsCiM0alb/4aG5jw49lm4NIdcxuT1PKqeC2gYop4wB+/ESs19VRHzlQOeYhb/w0x+GbvYO3HYNv5gEw2BnTDIcq/vHTdIFXTO9nOp1tXMKLAU6KQNhTtSvRSEOmKVFMCV6lUKnQA7VICoipCkBIVMVCmKAMgrUbUhbMWI7uliNQNOfStsDWQGhOhxdHMLTJrJikyOw6E+XKsQq0vJ0r0GrmzsNnEpI0SF3+aqD5sKBlOt12c7Lz4/NuSgysF75IuTci1gelaxSMliCLuLvyAANwPHvX+Ar2H7G4U9HxEi88S6r4KEjI/qqvLNxjaJQjs6ZzmO+yqSGCSQyiR1RmCRrpdRcgltToDwFecmvpTtBtSSARpBEs2ImYrHGxyplUXkkkN9EUED3sK+dMbgXjleJkKyK7KYx3iGB9UWvf31DBklNXIlkiovoyR7VkUABtAAB7hwoqwvZrEkX3fm8YPxF6Ku2j7lXRXoooqBnFToqxgMG0z5FtezsSdAqopdmJ5AAGgCvV/YGzxicTDCzFVkcBmHEKAWYjxsDVbBYV5mVIkZ3awVFF2J/XOr20sL6HIqpLmlRf3rRnuxyG4MauPWIU6kcyRyoGbzb21zJs+MKN3FPOdzCD3Y8PhRlF+rNI5YtzK+Fc3gsc8OYxtlZlKlwBnCnjkbit+FxrWz7TuAMJELfusHEGA5PKWlYe+zrWkpjb7GBTpXoBpEQp0jRQA6d6VAoAYpmlTpAMVOoip0wCpLUaFpATFSFRFOgDIKyDQXJsOtV3mC8dSeCjUk+Arc4XYNk3+OJSNbFYBxboG8T0/lToaRa7BbMjnxEuKkTNHh41KKw7skzMUj4i1gR52rqe1fZyLaOHkdUjjxcKl80YCLIgBazAdQrAX1BXjY6z+z/abzPIyYfd4ZEWN3DAhXzgxDLlHDvXte2YE6a11Zwaic37okidABoCWIzgHqAqkDxY8qz5pThkNuJKUDzL7MOzOFx0GI38eYrImVgxV1BVuBB8OdxWzl+y4LIyYeeRYpISsryIrnV1ZETLlzXMdydLADjfTf8AYfss+zZMSmbPC+6aJtA3d3gZXHUArrwPyHVyR5gVDFLi2dbFlvpmAYEXHHUGozzSU/wvonHGnHs85T7MykEUZxCHd4ozlihUFGSNclr8bx9edb/sp2el2dvFDrNFLMXKABDFmIAdST3tB3h4C3MGpK+I/aYwiy4lsMLbzEHRdIWc2IUKbuyLpzXxNdkgAFhbSwt006DhRlnNKpNOwhGLfRqmxcSYzK5LTuqxxqqk5ItWJY8EuwdieYRRravPZnWSWSfKM0rM5a2tj6ov4LYfCuuxuyAk+KxoYAphsRHkCm5dg7iVmvx3ciqNOFcXI1vnVGV0lqyjkSfgzZ6dVwjnUKSORp1n1MpwNFFOuyBZ2WsJkHpBcRAEkRgF2I4It9Fv1PCuw2zBho9n+lYWN4TigMOEZsxCrIWk73O4htfoa4UAk2AuToAOJJ4AfGu82h2khwqpg2wseJ9Fsgd3ITe5RviUCm9nzjjypomjjcFtCSEOInKbxQrlbBinEqG4gHS9uNhVYVkxEpd2cgAszNYaKLm9lHIDlWOkRJKKdJad6BDpWpiigBUU6RoAd6dRFSoAYp0qYpAMVK9QvUqAJXp3qFDOFFzQBkFZMHDJO+7gXM3Nvur4k1b2NsGTFDO53UA1LHRmA1Nr8vHhVjaG1FCbjCjdwfeI9aXrc8cvzPyqyEHJ0iXUVbJRvDgb7u2IxH3pjrGh5hBz/WvKtXisU8zZ5XLtwF+AHgBoPhWKktbYYYxKZTbPdtixGHZeAWKNbzYUqToArzxq7ynq2VZOpuRyvWNdothg0cqlxGO6wIJAGtmzatpYg6nr1O17JsMTsnCZLFlw8ar0EsAyFSeXeQqfAmtZtdgxDKDoFDX5ElwARyIKMD5Vx+Xe3fg6mCqN4aK1ew8Xdd0x7yDu3+9GNFPiRoD8DzrZSyhRcnoPidAB1JNY2jQSvUY4wosoAHQC1YMVjo4rB21PBQGZrdcqgkDx4VUm2vCcgzyBmcIgEcl2ZrgCzJYi1zroLX5UJNgUO2eKEMMnWdBGB1IbvEeOR2/8BXmuJxNhfj4cPnXQ9uNqGWcxBgyQ3UHKATIbbzUcbWC+8NXGbQxQGnyp620jn53tOkXP2vPyksOQCLYDoLjhRWgOJbr8qK0aMXoz9ioKL0UVrKC3snG+jzJLlDmMllVvVzgHIx65Ws1vCqpJNySSSSSTxJOpJ8aVFAxiilQKBDooooAYNPNSooAYNF6iTSvQBkqQrGtZBQA6dKg0gHRUSasbK2ZLi2yxCyj1pD6o+p8KY0rMCMSwRAWc6BRqa6/YXZELaTFWZ9CI79xP4up+VbvYmwYsIvcGZz6zkDMfd0HhWr7V7ZsNzG3eP+YR91fZB6n+XvqUU26RLpKzW9pNt747qI/uhxI/1COn4By68elaKiiujjgoKkZpScmFJfz/AOfzpmlz8vzqTEem/Yv2j3cjYKQ92S8kHhIB+8QfxKMw8VPWvStrbKz5mQC7D94ndBcj1WVjwceOh8ONfN2FxDxOkkZs8bK6HoykFT5ivpjZO10xOFjxQOVJIt4fwaXdT/CQR8KxcrEn/k14Mjr4OJmwxDKBmLZjkKKxkDDjZACwYX1UjgbEWNWNidpIcVI0BNsRE7AqVZMzJdWMd+JHeBX38qpdmO1Ukm2sQXymB0jhGX/SKkmFWb2yS4a19SBey15Zt2FocXMpbvrM0mZSQQXO9Ug8Qe+PKsWLiRmmr+DVlzShVo9uxGyY++4VmdjmIM0iAk+I4aaDwAFUNtMuCwk2IVAsyxnIS7S5ZHORLF/FhwA6V57g/tEx0ahSYZbaZpY2L/Eo63+IvVDb3a/E45BHKY1QENkiUqGI4FszMTbpe1OPCzbJS8ClzIa9MqRT5YgzEkgG5OpJueJ6k1pXe5udSasY6fuog6An48BVZRUVBRbf5sXHj1sx3oovRQaTDQKjUhVxygooooAKKV6V6BkqL1G9ItQBPNUS9QL1G9FDUSRamprHU1NMdGdTUr1iU0yaRAy3qDy2+lPCQPM4SJSzHpwHiTyFeg9muyCwlWcb2c8NCVU/hHM+Jo8eSSj7mg2B2Rea0mIukfER8Hb3+yPnXcpGkKWUKiL4WA+prrNn7AUC83eJ+6CQF95Ui5+Xvrm+1vZ2SO8kZLwjiv3oupIHEfi8+tVLNFy1L3iklZz219r2VitwoH+5jwA8Aa4lmLEk6km5qztDGGVvwD1R1/F8aq10+Pj1WzMeSd9BRRTrQVEaBx8vzp0qTGOvVfskn9MwuIwMhskYd111tNcC3gkgd/eydK8oLV132U7S9G2lDc2SVXgfp3xmU/8AmieZqvMtoluJ6yLX2XYh48emCnVVXNiN4jJ32lWJ1Ksx8L6VrvtMjy7UxdvaiNvAwRGsjsUybWUnMdoSTHj/AJJl7o+TL7nrF9pcmbamMI1GeMD4Qxj8qycVpydGzmeEzmiaBSbS364UxW5ds5/hGCRdT8KKnMNQfC35j866Lsv2XbEEPKCsXIagye7ovjzrlcmoSd+DqYJJ40zmqK9pjwcagAIgAAAGUcBworD9TH2Ld0eG1JTUaK3nNJ1EmikTQAUr0r1EmgdEi1QLVEmi9SonQ6dRvTBoAdOo3pqCSAASSbADUk9AKKCiWatxsDs9LjDf1Ir6uRx6hBzPyre9nexfCTFjxEQPzkP5V6bsjYWcKzjJHYZVGhYctPur+vGoSnGCtjjFydI5zZ+wjDEVwca5tLu5Nr+054sfwj5Vzuz+1ON2ZiCMQN4G9ZGAF1v60Lgae7h1Fe1CEBQqgADgBwrn+0nZyPFxlHHiGGjK3tKayfUqTqS6NP07irXk2Ww9tRYyISwtmU6EcGVuauORFVe3GL3Oz8U4NjuigPjKREP668p7OPNsvaaRNweRInHBXjlYBJPAi9/CzDrXWfaR2iWbDSQQDOmaIyS/d7sqECP2hcDvcOl+NJYKyxS7TaJvLcHfk8ttRemKK9FRxrCikRagGnYEqVOlQIX6/X65UyxGoJBGoINiCOBBHCkv6/X64034H3Go/ZkvDLrbdnbD+i5l3NrBd2l8oOb1rX463qvtHHGeRpW0MhzEfAafyrZ9n8VBBDNI7A4ho5IoY8rELmUguxtYXv14A9a0Tdemg/X64Vg4qrZ0dLmtNxiiSa6n3VOsUBtp8R+f68ay1uxSUo2jnZIuMqZKNwpDFcwVlYr7QUglfja1ezQqpUFbFSAVtwKkXBHwrxivS+wON3uFC/eiYx/7bXT4WNv9tc39qYrip+3Ro4s/MTf5aKzZKVcTr3Nh8/UXpUia7RioZNQJpFqiTTSJJDJqNFFMkFKiimA6KVdP2b7ISYizy3ji4jTvuPwjkPE0AabZWy5cU+WJb+033VHVjXpXZ/s5Fgxm9eW2shHDwQch862ODwkcKBIlCqBwH82PM+NU8btK2kfH2uX+0fnUGxWWcbjAgIOrH7v5t0rr+zPaBMUoQ2WZVGZPaCgAunUdRxF/jXmZ878TTjYqQykhlN1YGxB6g1Tlx7osxZNGezVgxuLSFDJKwVBzPXkoHEk8gK5TAduLRWljZphbKUsEk8WP+n46Hw6DWTb3FPvcQ2g9VNQqDoo5eJOprJDBJuma5Z4pWiptaAbQxZxGTKoRY1zWOiFjmI4ZjmOnKnteNBBLCguzKR7mt3ST1vbSp4nHaZY9B1GmnReg8apCrsmdY+o+Uc+c7ZwVFZMV/mSD/uP5ZjWOu/B7RTMjVBSIp0VJiAGil+v+KYpIbQv19KyQxbxlS9s7Kl+QzELf4XvUKxvqLefwpS6TolFW0XNrYaOKeRIX3iKQqvcHN3VLG40PeuNOlVUhaR1RAWJ0AHEmrGBwTzMEjXMx8gBzJ5AV6N2c7PphF9qQ+s5GvuXoK53JyrBiUPuzZBvLkc39jRYfsWFw0hPexBUMtuCka5F634E+Ncep4V7Pmry/tVgNxiZABZHO8T3OTcfBgw91qh+zeQ5ScJfKI8qH9Rqav7G2zLg3LxWsRZ0YXVwNQDzB42I61QNArpzhGa1kujJGTi7R7VgtpxSxo+YDOitYnUZgDY+dFeLXormf+XH3NX1TNUWrGWpXpVJIaVDooopkgordP2YmEJkzRFhEs7QB7zrA1ssrJa1rFWte4DAkWqrjdktCYA7oBPFHKrXbKiSMyjPpcWykmwOlAGvrJhsO8rBI1LMeCgXNdDN2NdLXxGHYGIzkxmViIhG0ubvRgXKobC/Gu52NsiLCBkRe+Dlkc6sxyq471hpZxwpN0I03ZzsakNpMRZ5NCF4onv8AaPyrp55gouTYfM+AFRlmOigoZGDGOHOokkCllYol7sAUYcrlTa9azCYSTFDOCuXSzNvMpvyTIjcNPPnUe2Iw4zGs+g0Xp1/iqpas8kJQd4ZTvTCVN8wcRiXhbhlYG/yqXozZ1S12ZUdQNbrImdPjb+VFAYQKyxRFjYC9WhsuRWVXGXMjSC54IrlCW6ar5VsUaOANazOhVZAGGdGb1VkH3LkgaXsSAbMQKXgRHC4NYVzSEX005A/marYvGF9OC9OvvrE8zSuQdWUXtfQDcDEaE/gI+It41jhXOVC2u7Iq30F3YBb6aDUVjz5Zfwr4IyZGgmsBluPPzBsamkDPaxTMwdkjL2lkWMkO0aW1AKsNSCSjAXIrKscm6SI0cXiWu7n/ALkn9Z/4qNWMRhSqRzXBWZpilr3/AHbKGvy1zi1ZX2ZaJ5Unw8qx5C4jeTModgikh41BGYgaHS9emxzUYpMg4NspXoNWpcEVkVGeNcyQyZ2LZFWaJJVzkKSNHANgdfOs8ux2ARllglV5lgDRO5CyMLqHzopAtc3APCrPUj7kdJexrSKS/n9D+dZsVCY3dDa6O6EjgSjFTbwuKzbG2XNit/ukLCFDIxAOoWwyLYd5yNQvEhW6UOUV2Ci3aKtWtj7LfFSFYh/Ex9VB4n8qubJ7PPiTH3gqO0yk6513Ahz6Wtc79QPcfj3ezxDhYQEARA+7y5Z94ZCjPbLurscqMb8NONZeTydfwwVv9C3FivtmbYmxo8KmVOJ9Zj6zHx+lbJkqlgtoLIDYEFRGxXi1pYkljFuNysgFvaBGtZ0xqtfKVY5imjAjOASUJHPutqLg5WsTlNuHKOSUm2uzYqiqRlyVy32hbPzQpKBrG1m/gfT+oL5mupw8wcX8WU+9WKsPMGpYiFZEZHF1ZSrA8wRY0YpvFkUvYJR2TR4tSradodiNg5Mp70bf5cntD2W6MPnx92rr08JxnHaPg5kouLpheinSqQjTUUUVzDcFI06s7N2fJiHyRKWbn0A6seQoGdxioScRPj9PRZMDIsbXBDSTYI4ZMMADfOshsV5BCeFqzHs+uJbCb3N+6wOFUxcGd3lnUISeGot8eVWez3ZWLC2drSS8cxHdQ/gH51tMRkXOzD/MADBrtmAv3Qp0A7xNh1J50nITZgxcqNDK0GRohgZsOxAfSTD4adRJH3wN26g5TlNwr6i2sdr40rPiFXQ7xbtz/wCng0Fa7HOJQFtlQKVCr3bKRYrdbGxGhHAjSsarqTqSSSSxLEmwGpJvwAHwFJsVl9MLPDu5o4p5ZnTNE5SWSCBAz5HuAc75izqgsouGJN7CrgJliiWPeSRBSGV4ZMRFJJZEVRI0WGlDIMugJBBZtDesDYVCb5R86zwRAAKosBYAAae4CiwsyTSStG2VolgnxckjrAMREd4scZWNkliS4sA+bmc3DhVt8MXMbmMk7hADvoliYQvLhxdZcLIM37oki7cVOl9LWD2SBZ5b927BSxygkAFmF7XsLVg2hiQ5shdRzKSSR3+CsB8eNQnkUFbCyIxrJlRlUskMinIqrHlbESSIqlERXOQgEhRrxqG0UMa4pjYieVxAb6SmbGxYhGXrljQsfZKgGxqvk72Yl2axF3kdyAbEgZ2NuA8qgYkVs2Vc54tlGY+88axy5Sb8fBByLODYDEPcgXRVBJAF32ZGigk6C7Mo160sAN3Jhg7Rq2+wwCb6FnJMqLpGrlj5cqoWC3tfvG5uSb6BRx5AAADkBWDMF9Xu8wV7pBBuCCNQfGovLCT7X3v9BWhh7X/ik/ratrhNZsLib2hgjg3z3Fo/RppJJFboWXKVH3t6ANb20HAWHLxJ8yeNUdpKCuoBNwASASNbmx9wqWGV5K93/sLJ45f8DgeX/XadO/FpXTdptpTCRyj7SJIjmhjiZVwsJliWSNVIUl1QSBbBR6vKuIZyQASxAvlBJIXNYtlXgL2F7dKsRbQmQBVmmVRoFWaVVA6BQ1gK7jwtpEVlV2bLGyel42Le70tKuCikLfupDLuIYWN3Q2G8B1ym4varsO0cThpUjhhlghimu6qjzNIQ6iSSR2jGckJplVQBwAub8zLMzsWdmdtO87MzWHDvMSdKs/tWf/7GI/8A3m/up+m2kg9RJkNpSB5pmF7NPMwuCps0jEXU6g2PA12Gw8IZMHE7Jh2AMiwCSTHjdyxyRlpsqzFLlXc91U71uAriCbkkkkkkkkkkk6kknUmtv2VxhTERozuI5GysqySIuZhZWsjDW4UX6Us0WsfwGOS3+TvIY23sBZkJcY450Dgkn0AFmEjMS1xxJPKngFleUlmAULE5uJFgVGw8cpc6s2fM4XeFwRkIBHqmzFg0Vs4DFrZczO7sFJBIBcmwuBw6VCTCqWzd+4vltLKuUnQlArAIdTqLcTXDXIjvdOjZr0YcJEUxDGSR5Ny2D3bXlKLh1WBu4p7pYiEuSgsSRryFaJTDFhYD6+bDgWINxCshmlB5p3gAw0O9051fw+GWPNkBuxuzFmdmNrAs7EltBzNJcKiliqIC3rMFVWb+IgXNL6hbN1/1UPXols9id4bKqGaXIoLEraVw12bjdgT4Xq1nqrhYAihVvYdSWOpJJJJuSSSdasqlZ5y2k2SSSMeMwiYiNo5RdW+BBHBlPIivMdvbEkwb5W7yG+7k5MOh6MOYr1iNKWPwCYiNo5VzI3mDyZTyI61p4nKeCVPwVZcSmvzPFqVdlJ9nctzlxEeW5tmjbNblextf3UV2/rcH9xk9CZ5pRRRWU0hXsmxMDHDCgjULdQWtxJI4k8TRRUWRZZbjXOyyFiSxub/q1FFRIkakBRRQMdbzYsQsTbUEAHpcUUUIDHtqU5gt9LA28b1rDRRXM5D/AHhBjFYJTSoqpCK8hqtJRRTQGI1R2ie6vvP8jRRWvifzo/In4KVFFFekKCJ5fGp0qKivuNhSzEajQjUHoRqDTopsEey3uATzA/lWM0UV5D7nWXga07UUUAZUFZBRRQJE1rMtFFJDZKiiio2wP/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6" descr="data:image/jpeg;base64,/9j/4AAQSkZJRgABAQAAAQABAAD/2wCEAAkGBxQQEhQUEhQUFRQWFBQVFBQVFBQUFBUVFRUWFhQUFBQYHCggGBwlHBUWITEiJSkrLi4uFx8zODMsNygtLisBCgoKDg0OGxAQGywkICQsLCwsLCwsLCwsLCwsLCwsLCwsLCwsLCwsLCwsLCwsLCwsLCwsLCwsLCwsLCwsLCwsLP/AABEIAMMBAgMBIgACEQEDEQH/xAAcAAACAgMBAQAAAAAAAAAAAAAAAQIEAwUGBwj/xABDEAACAQIDBQQHBQYFBAMBAAABAgMAEQQSIQUTMUFRBiJhkRQyUnGBodEHQmLB8BUjcrGy0iQzQ4LhNGOSolNUkxb/xAAaAQACAwEBAAAAAAAAAAAAAAAAAQIDBAUG/8QALhEAAgICAgEDAgMJAQAAAAAAAAECEQMSBCExE1FxFEEiYbEFIzIzQlKBwfAV/9oADAMBAAIRAxEAPwDxPcHwp+jnw/XwqxamKhsyndlb0c+FHo58PnVmlS2Ybsr+jnwo9HPh8/pVladPYN2VvRj1Hzo9GPUfP6VZqYFLZhuyp6Keo+f0oGEPUfP6VcoBp7MN2VPQ26j5/Sj0Ruo+f0q5enS2Ybsp+hN1HmfpS9DbqPn9KvXoo2YbspehN1Hz+lP0Fuq+Z+lXQamKNmL1Ga/0Buq+Z+lHoDdV8z9K2NMUbMe7Nd+z26r5n6U/2c3VfM/SthUgaNmG7NZ+zm6r8/pUjsxtO8v/ALaf+tbKpUbMXqM1g2W/VfM/SmNlP1XzP0raA1MGjZj3ZqRsl+qebfSmNjv1Tzb6VuUFZVFLZhuzRjYkntJ5t/bUhsKT2k82/trfAU6N2G7NB+wZPaTzb+2j9hSe0nm39tb8GpLRuxeoznv2FJ7Sebf20/2BJ7Sebf210RpUbse8jnv/AOfk9qPzb+2iuktRS3Yt2clenSAp0yIUUUUAMUUCmKAJAUU6VAgFOi1OgYUCinQAUx51JFF1z5gpsSQAWy31Kg2B525V2uFfBehzYqPDNGcM8axNJIHMsrarmsBwNmIuRagaOQxuG3TlL3K2D9A/31HUA6X8DWMVKWJxZnDDPchmBGY/eIvx1PGoLSESovQKKYDovSpikBIVIUhToAkKyLWNazIKAMi1NnCi5NgOJqvicSsQu3wA4mtLjce0unBeg69SedNKySjZs322gOisR10HyrDitt//ABj4sNfgK1FqLVLVFmiNlDtpwe8FYc9LH4EVt8JtCOSwBsfZOh+HX4VytqKHEHBHa1MCtBsva1u7IdOTHiPA+FbvA4KXF+reOHnIfWf+AfnUHFlersDiFH3h5iit6nZfCAAbu9hxLG58TTooeqPOaKV6dMgKmKVMUAOinSFAExSp0UAOilWx2Bs8YnEJGxKqQ7Ow4hI0Z2t8Ft8aAI7I2RNi2ZYIy5RS7kcFXXifG2grHgsBJNIIo0JkNxlOmW3rFyfVA5k8K7zsVstlXAsxyR5nxkx1G8fvJhogedljdyOQua4DEYxpGlcErvTIWsSLiRixU24jwoHVHQ9ssPGs8OFiAMkUUETzFgEZjGmUDkqDMSW55j0rKe1LYT/D4TcvDHYB3jzl5RfeTrc21YkC9xlC1otubQ9JxEs2XLna4W98oACqL89AKpXoCy9tXa02KYPPIZCBZdFVVHGyqoAHlrVMGkDTFIRIVKo06YBTFK9NaAGKkKQFTApAZFFTLBRc8ALmorVDa2IsAo56n3cv14UJWNds1+KnMjFj8B0HIVjqK1KrS9IdKiimMDUTUjUTSAdd12U7RXh3T96SMdz8Scrn8PDx0rhazYXEGNw44qfMcx8RSaInoZ2nL1+Q+lOsEVmAYEWIBHuOopVGhUziKdKnSKQoopUASFFIGnQBIU6tQ7NlaF5wh3KEK0h0XMxACg8zc0bNEWf96sj+xFHo0jkjKhbUqPcCelAGFYiVLAHKCFLWOUMRcLfrYXtW57K930uTnHgcQR/FJkiH9ZqHaIsCiM0alb/4aG5jw49lm4NIdcxuT1PKqeC2gYop4wB+/ESs19VRHzlQOeYhb/w0x+GbvYO3HYNv5gEw2BnTDIcq/vHTdIFXTO9nOp1tXMKLAU6KQNhTtSvRSEOmKVFMCV6lUKnQA7VICoipCkBIVMVCmKAMgrUbUhbMWI7uliNQNOfStsDWQGhOhxdHMLTJrJikyOw6E+XKsQq0vJ0r0GrmzsNnEpI0SF3+aqD5sKBlOt12c7Lz4/NuSgysF75IuTci1gelaxSMliCLuLvyAANwPHvX+Ar2H7G4U9HxEi88S6r4KEjI/qqvLNxjaJQjs6ZzmO+yqSGCSQyiR1RmCRrpdRcgltToDwFecmvpTtBtSSARpBEs2ImYrHGxyplUXkkkN9EUED3sK+dMbgXjleJkKyK7KYx3iGB9UWvf31DBklNXIlkiovoyR7VkUABtAAB7hwoqwvZrEkX3fm8YPxF6Ku2j7lXRXoooqBnFToqxgMG0z5FtezsSdAqopdmJ5AAGgCvV/YGzxicTDCzFVkcBmHEKAWYjxsDVbBYV5mVIkZ3awVFF2J/XOr20sL6HIqpLmlRf3rRnuxyG4MauPWIU6kcyRyoGbzb21zJs+MKN3FPOdzCD3Y8PhRlF+rNI5YtzK+Fc3gsc8OYxtlZlKlwBnCnjkbit+FxrWz7TuAMJELfusHEGA5PKWlYe+zrWkpjb7GBTpXoBpEQp0jRQA6d6VAoAYpmlTpAMVOoip0wCpLUaFpATFSFRFOgDIKyDQXJsOtV3mC8dSeCjUk+Arc4XYNk3+OJSNbFYBxboG8T0/lToaRa7BbMjnxEuKkTNHh41KKw7skzMUj4i1gR52rqe1fZyLaOHkdUjjxcKl80YCLIgBazAdQrAX1BXjY6z+z/abzPIyYfd4ZEWN3DAhXzgxDLlHDvXte2YE6a11Zwaic37okidABoCWIzgHqAqkDxY8qz5pThkNuJKUDzL7MOzOFx0GI38eYrImVgxV1BVuBB8OdxWzl+y4LIyYeeRYpISsryIrnV1ZETLlzXMdydLADjfTf8AYfss+zZMSmbPC+6aJtA3d3gZXHUArrwPyHVyR5gVDFLi2dbFlvpmAYEXHHUGozzSU/wvonHGnHs85T7MykEUZxCHd4ozlihUFGSNclr8bx9edb/sp2el2dvFDrNFLMXKABDFmIAdST3tB3h4C3MGpK+I/aYwiy4lsMLbzEHRdIWc2IUKbuyLpzXxNdkgAFhbSwt006DhRlnNKpNOwhGLfRqmxcSYzK5LTuqxxqqk5ItWJY8EuwdieYRRravPZnWSWSfKM0rM5a2tj6ov4LYfCuuxuyAk+KxoYAphsRHkCm5dg7iVmvx3ciqNOFcXI1vnVGV0lqyjkSfgzZ6dVwjnUKSORp1n1MpwNFFOuyBZ2WsJkHpBcRAEkRgF2I4It9Fv1PCuw2zBho9n+lYWN4TigMOEZsxCrIWk73O4htfoa4UAk2AuToAOJJ4AfGu82h2khwqpg2wseJ9Fsgd3ITe5RviUCm9nzjjypomjjcFtCSEOInKbxQrlbBinEqG4gHS9uNhVYVkxEpd2cgAszNYaKLm9lHIDlWOkRJKKdJad6BDpWpiigBUU6RoAd6dRFSoAYp0qYpAMVK9QvUqAJXp3qFDOFFzQBkFZMHDJO+7gXM3Nvur4k1b2NsGTFDO53UA1LHRmA1Nr8vHhVjaG1FCbjCjdwfeI9aXrc8cvzPyqyEHJ0iXUVbJRvDgb7u2IxH3pjrGh5hBz/WvKtXisU8zZ5XLtwF+AHgBoPhWKktbYYYxKZTbPdtixGHZeAWKNbzYUqToArzxq7ynq2VZOpuRyvWNdothg0cqlxGO6wIJAGtmzatpYg6nr1O17JsMTsnCZLFlw8ar0EsAyFSeXeQqfAmtZtdgxDKDoFDX5ElwARyIKMD5Vx+Xe3fg6mCqN4aK1ew8Xdd0x7yDu3+9GNFPiRoD8DzrZSyhRcnoPidAB1JNY2jQSvUY4wosoAHQC1YMVjo4rB21PBQGZrdcqgkDx4VUm2vCcgzyBmcIgEcl2ZrgCzJYi1zroLX5UJNgUO2eKEMMnWdBGB1IbvEeOR2/8BXmuJxNhfj4cPnXQ9uNqGWcxBgyQ3UHKATIbbzUcbWC+8NXGbQxQGnyp620jn53tOkXP2vPyksOQCLYDoLjhRWgOJbr8qK0aMXoz9ioKL0UVrKC3snG+jzJLlDmMllVvVzgHIx65Ws1vCqpJNySSSSSTxJOpJ8aVFAxiilQKBDooooAYNPNSooAYNF6iTSvQBkqQrGtZBQA6dKg0gHRUSasbK2ZLi2yxCyj1pD6o+p8KY0rMCMSwRAWc6BRqa6/YXZELaTFWZ9CI79xP4up+VbvYmwYsIvcGZz6zkDMfd0HhWr7V7ZsNzG3eP+YR91fZB6n+XvqUU26RLpKzW9pNt747qI/uhxI/1COn4By68elaKiiujjgoKkZpScmFJfz/AOfzpmlz8vzqTEem/Yv2j3cjYKQ92S8kHhIB+8QfxKMw8VPWvStrbKz5mQC7D94ndBcj1WVjwceOh8ONfN2FxDxOkkZs8bK6HoykFT5ivpjZO10xOFjxQOVJIt4fwaXdT/CQR8KxcrEn/k14Mjr4OJmwxDKBmLZjkKKxkDDjZACwYX1UjgbEWNWNidpIcVI0BNsRE7AqVZMzJdWMd+JHeBX38qpdmO1Ukm2sQXymB0jhGX/SKkmFWb2yS4a19SBey15Zt2FocXMpbvrM0mZSQQXO9Ug8Qe+PKsWLiRmmr+DVlzShVo9uxGyY++4VmdjmIM0iAk+I4aaDwAFUNtMuCwk2IVAsyxnIS7S5ZHORLF/FhwA6V57g/tEx0ahSYZbaZpY2L/Eo63+IvVDb3a/E45BHKY1QENkiUqGI4FszMTbpe1OPCzbJS8ClzIa9MqRT5YgzEkgG5OpJueJ6k1pXe5udSasY6fuog6An48BVZRUVBRbf5sXHj1sx3oovRQaTDQKjUhVxygooooAKKV6V6BkqL1G9ItQBPNUS9QL1G9FDUSRamprHU1NMdGdTUr1iU0yaRAy3qDy2+lPCQPM4SJSzHpwHiTyFeg9muyCwlWcb2c8NCVU/hHM+Jo8eSSj7mg2B2Rea0mIukfER8Hb3+yPnXcpGkKWUKiL4WA+prrNn7AUC83eJ+6CQF95Ui5+Xvrm+1vZ2SO8kZLwjiv3oupIHEfi8+tVLNFy1L3iklZz219r2VitwoH+5jwA8Aa4lmLEk6km5qztDGGVvwD1R1/F8aq10+Pj1WzMeSd9BRRTrQVEaBx8vzp0qTGOvVfskn9MwuIwMhskYd111tNcC3gkgd/eydK8oLV132U7S9G2lDc2SVXgfp3xmU/8AmieZqvMtoluJ6yLX2XYh48emCnVVXNiN4jJ32lWJ1Ksx8L6VrvtMjy7UxdvaiNvAwRGsjsUybWUnMdoSTHj/AJJl7o+TL7nrF9pcmbamMI1GeMD4Qxj8qycVpydGzmeEzmiaBSbS364UxW5ds5/hGCRdT8KKnMNQfC35j866Lsv2XbEEPKCsXIagye7ovjzrlcmoSd+DqYJJ40zmqK9pjwcagAIgAAAGUcBworD9TH2Ld0eG1JTUaK3nNJ1EmikTQAUr0r1EmgdEi1QLVEmi9SonQ6dRvTBoAdOo3pqCSAASSbADUk9AKKCiWatxsDs9LjDf1Ir6uRx6hBzPyre9nexfCTFjxEQPzkP5V6bsjYWcKzjJHYZVGhYctPur+vGoSnGCtjjFydI5zZ+wjDEVwca5tLu5Nr+054sfwj5Vzuz+1ON2ZiCMQN4G9ZGAF1v60Lgae7h1Fe1CEBQqgADgBwrn+0nZyPFxlHHiGGjK3tKayfUqTqS6NP07irXk2Ww9tRYyISwtmU6EcGVuauORFVe3GL3Oz8U4NjuigPjKREP668p7OPNsvaaRNweRInHBXjlYBJPAi9/CzDrXWfaR2iWbDSQQDOmaIyS/d7sqECP2hcDvcOl+NJYKyxS7TaJvLcHfk8ttRemKK9FRxrCikRagGnYEqVOlQIX6/X65UyxGoJBGoINiCOBBHCkv6/X64034H3Go/ZkvDLrbdnbD+i5l3NrBd2l8oOb1rX463qvtHHGeRpW0MhzEfAafyrZ9n8VBBDNI7A4ho5IoY8rELmUguxtYXv14A9a0Tdemg/X64Vg4qrZ0dLmtNxiiSa6n3VOsUBtp8R+f68ay1uxSUo2jnZIuMqZKNwpDFcwVlYr7QUglfja1ezQqpUFbFSAVtwKkXBHwrxivS+wON3uFC/eiYx/7bXT4WNv9tc39qYrip+3Ro4s/MTf5aKzZKVcTr3Nh8/UXpUia7RioZNQJpFqiTTSJJDJqNFFMkFKiimA6KVdP2b7ISYizy3ji4jTvuPwjkPE0AabZWy5cU+WJb+033VHVjXpXZ/s5Fgxm9eW2shHDwQch862ODwkcKBIlCqBwH82PM+NU8btK2kfH2uX+0fnUGxWWcbjAgIOrH7v5t0rr+zPaBMUoQ2WZVGZPaCgAunUdRxF/jXmZ878TTjYqQykhlN1YGxB6g1Tlx7osxZNGezVgxuLSFDJKwVBzPXkoHEk8gK5TAduLRWljZphbKUsEk8WP+n46Hw6DWTb3FPvcQ2g9VNQqDoo5eJOprJDBJuma5Z4pWiptaAbQxZxGTKoRY1zWOiFjmI4ZjmOnKnteNBBLCguzKR7mt3ST1vbSp4nHaZY9B1GmnReg8apCrsmdY+o+Uc+c7ZwVFZMV/mSD/uP5ZjWOu/B7RTMjVBSIp0VJiAGil+v+KYpIbQv19KyQxbxlS9s7Kl+QzELf4XvUKxvqLefwpS6TolFW0XNrYaOKeRIX3iKQqvcHN3VLG40PeuNOlVUhaR1RAWJ0AHEmrGBwTzMEjXMx8gBzJ5AV6N2c7PphF9qQ+s5GvuXoK53JyrBiUPuzZBvLkc39jRYfsWFw0hPexBUMtuCka5F634E+Ncep4V7Pmry/tVgNxiZABZHO8T3OTcfBgw91qh+zeQ5ScJfKI8qH9Rqav7G2zLg3LxWsRZ0YXVwNQDzB42I61QNArpzhGa1kujJGTi7R7VgtpxSxo+YDOitYnUZgDY+dFeLXormf+XH3NX1TNUWrGWpXpVJIaVDooopkgordP2YmEJkzRFhEs7QB7zrA1ssrJa1rFWte4DAkWqrjdktCYA7oBPFHKrXbKiSMyjPpcWykmwOlAGvrJhsO8rBI1LMeCgXNdDN2NdLXxGHYGIzkxmViIhG0ubvRgXKobC/Gu52NsiLCBkRe+Dlkc6sxyq471hpZxwpN0I03ZzsakNpMRZ5NCF4onv8AaPyrp55gouTYfM+AFRlmOigoZGDGOHOokkCllYol7sAUYcrlTa9azCYSTFDOCuXSzNvMpvyTIjcNPPnUe2Iw4zGs+g0Xp1/iqpas8kJQd4ZTvTCVN8wcRiXhbhlYG/yqXozZ1S12ZUdQNbrImdPjb+VFAYQKyxRFjYC9WhsuRWVXGXMjSC54IrlCW6ar5VsUaOANazOhVZAGGdGb1VkH3LkgaXsSAbMQKXgRHC4NYVzSEX005A/marYvGF9OC9OvvrE8zSuQdWUXtfQDcDEaE/gI+It41jhXOVC2u7Iq30F3YBb6aDUVjz5Zfwr4IyZGgmsBluPPzBsamkDPaxTMwdkjL2lkWMkO0aW1AKsNSCSjAXIrKscm6SI0cXiWu7n/ALkn9Z/4qNWMRhSqRzXBWZpilr3/AHbKGvy1zi1ZX2ZaJ5Unw8qx5C4jeTModgikh41BGYgaHS9emxzUYpMg4NspXoNWpcEVkVGeNcyQyZ2LZFWaJJVzkKSNHANgdfOs8ux2ARllglV5lgDRO5CyMLqHzopAtc3APCrPUj7kdJexrSKS/n9D+dZsVCY3dDa6O6EjgSjFTbwuKzbG2XNit/ukLCFDIxAOoWwyLYd5yNQvEhW6UOUV2Ci3aKtWtj7LfFSFYh/Ex9VB4n8qubJ7PPiTH3gqO0yk6513Ahz6Wtc79QPcfj3ezxDhYQEARA+7y5Z94ZCjPbLurscqMb8NONZeTydfwwVv9C3FivtmbYmxo8KmVOJ9Zj6zHx+lbJkqlgtoLIDYEFRGxXi1pYkljFuNysgFvaBGtZ0xqtfKVY5imjAjOASUJHPutqLg5WsTlNuHKOSUm2uzYqiqRlyVy32hbPzQpKBrG1m/gfT+oL5mupw8wcX8WU+9WKsPMGpYiFZEZHF1ZSrA8wRY0YpvFkUvYJR2TR4tSradodiNg5Mp70bf5cntD2W6MPnx92rr08JxnHaPg5kouLpheinSqQjTUUUVzDcFI06s7N2fJiHyRKWbn0A6seQoGdxioScRPj9PRZMDIsbXBDSTYI4ZMMADfOshsV5BCeFqzHs+uJbCb3N+6wOFUxcGd3lnUISeGot8eVWez3ZWLC2drSS8cxHdQ/gH51tMRkXOzD/MADBrtmAv3Qp0A7xNh1J50nITZgxcqNDK0GRohgZsOxAfSTD4adRJH3wN26g5TlNwr6i2sdr40rPiFXQ7xbtz/wCng0Fa7HOJQFtlQKVCr3bKRYrdbGxGhHAjSsarqTqSSSSxLEmwGpJvwAHwFJsVl9MLPDu5o4p5ZnTNE5SWSCBAz5HuAc75izqgsouGJN7CrgJliiWPeSRBSGV4ZMRFJJZEVRI0WGlDIMugJBBZtDesDYVCb5R86zwRAAKosBYAAae4CiwsyTSStG2VolgnxckjrAMREd4scZWNkliS4sA+bmc3DhVt8MXMbmMk7hADvoliYQvLhxdZcLIM37oki7cVOl9LWD2SBZ5b927BSxygkAFmF7XsLVg2hiQ5shdRzKSSR3+CsB8eNQnkUFbCyIxrJlRlUskMinIqrHlbESSIqlERXOQgEhRrxqG0UMa4pjYieVxAb6SmbGxYhGXrljQsfZKgGxqvk72Yl2axF3kdyAbEgZ2NuA8qgYkVs2Vc54tlGY+88axy5Sb8fBByLODYDEPcgXRVBJAF32ZGigk6C7Mo160sAN3Jhg7Rq2+wwCb6FnJMqLpGrlj5cqoWC3tfvG5uSb6BRx5AAADkBWDMF9Xu8wV7pBBuCCNQfGovLCT7X3v9BWhh7X/ik/ratrhNZsLib2hgjg3z3Fo/RppJJFboWXKVH3t6ANb20HAWHLxJ8yeNUdpKCuoBNwASASNbmx9wqWGV5K93/sLJ45f8DgeX/XadO/FpXTdptpTCRyj7SJIjmhjiZVwsJliWSNVIUl1QSBbBR6vKuIZyQASxAvlBJIXNYtlXgL2F7dKsRbQmQBVmmVRoFWaVVA6BQ1gK7jwtpEVlV2bLGyel42Le70tKuCikLfupDLuIYWN3Q2G8B1ym4varsO0cThpUjhhlghimu6qjzNIQ6iSSR2jGckJplVQBwAub8zLMzsWdmdtO87MzWHDvMSdKs/tWf/7GI/8A3m/up+m2kg9RJkNpSB5pmF7NPMwuCps0jEXU6g2PA12Gw8IZMHE7Jh2AMiwCSTHjdyxyRlpsqzFLlXc91U71uAriCbkkkkkkkkkkk6kknUmtv2VxhTERozuI5GysqySIuZhZWsjDW4UX6Us0WsfwGOS3+TvIY23sBZkJcY450Dgkn0AFmEjMS1xxJPKngFleUlmAULE5uJFgVGw8cpc6s2fM4XeFwRkIBHqmzFg0Vs4DFrZczO7sFJBIBcmwuBw6VCTCqWzd+4vltLKuUnQlArAIdTqLcTXDXIjvdOjZr0YcJEUxDGSR5Ny2D3bXlKLh1WBu4p7pYiEuSgsSRryFaJTDFhYD6+bDgWINxCshmlB5p3gAw0O9051fw+GWPNkBuxuzFmdmNrAs7EltBzNJcKiliqIC3rMFVWb+IgXNL6hbN1/1UPXols9id4bKqGaXIoLEraVw12bjdgT4Xq1nqrhYAihVvYdSWOpJJJJuSSSdasqlZ5y2k2SSSMeMwiYiNo5RdW+BBHBlPIivMdvbEkwb5W7yG+7k5MOh6MOYr1iNKWPwCYiNo5VzI3mDyZTyI61p4nKeCVPwVZcSmvzPFqVdlJ9nctzlxEeW5tmjbNblextf3UV2/rcH9xk9CZ5pRRRWU0hXsmxMDHDCgjULdQWtxJI4k8TRRUWRZZbjXOyyFiSxub/q1FFRIkakBRRQMdbzYsQsTbUEAHpcUUUIDHtqU5gt9LA28b1rDRRXM5D/AHhBjFYJTSoqpCK8hqtJRRTQGI1R2ie6vvP8jRRWvifzo/In4KVFFFekKCJ5fGp0qKivuNhSzEajQjUHoRqDTopsEey3uATzA/lWM0UV5D7nWXga07UUUAZUFZBRRQJE1rMtFFJDZKiiio2wP//Z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122" name="Picture 2" descr="http://sphienoa.pe.kr/attach/1/12627597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867" y="2937164"/>
            <a:ext cx="26289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5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375127" y="2388973"/>
            <a:ext cx="7329221" cy="3936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en-US" altLang="ko-KR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코딩법</a:t>
            </a:r>
            <a:r>
              <a:rPr lang="ko-KR" altLang="en-US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계산법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CSS3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미디어 쿼리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524231"/>
            <a:ext cx="8470547" cy="127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CSS3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 미디어 쿼리를 이용하여 각 해상도에 따라 </a:t>
            </a:r>
            <a:endParaRPr lang="en-US" altLang="ko-KR" sz="20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기준 폰트 사이즈를 변경합니다</a:t>
            </a: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548125" y="2332685"/>
            <a:ext cx="3378467" cy="4024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@media only screen and (min-width:320px){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	 body {font-size:0.888em;} 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	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@media only screen and (min-width:360px){ 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	body {font-size:1em;}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	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@media only screen and (min-width:384px){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body {font-size:1.066em;}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@media only screen and (min-width:400px){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body {font-size:1.111em;}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@media only screen and (min-width:439px){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body {font-size:1.219em;}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} 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@media only screen and (min-width:480px){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	body {font-size:1.333em;}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	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@media only screen and (min-width:533px){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body {font-size:1.480em;}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}     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0" name="내용 개체 틀 2"/>
          <p:cNvSpPr txBox="1">
            <a:spLocks/>
          </p:cNvSpPr>
          <p:nvPr/>
        </p:nvSpPr>
        <p:spPr>
          <a:xfrm>
            <a:off x="4266568" y="2510751"/>
            <a:ext cx="3378467" cy="3838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@media only screen and (min-width:568px){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	body {font-size:1.577em;}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	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@media only screen and (min-width:585px){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body {font-size:1.625em;}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@media only screen and (min-width:598px){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body {font-size:1.661em;}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@media only screen and (min-width:640px){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	body {font-size:1.777em;}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	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@media only screen and (min-width:683px){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body {font-size:1.897em;}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@media only screen and (min-width:768px){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body {font-size:2.133em;}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@media only screen and (min-width:1024px){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body {font-size:2.844em;}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 }</a:t>
            </a:r>
            <a:endParaRPr lang="ko-KR" altLang="en-US" sz="1200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ko-KR" altLang="en-US" sz="1200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978874" y="2385665"/>
            <a:ext cx="1" cy="3947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en-US" altLang="ko-KR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코딩법</a:t>
            </a:r>
            <a:r>
              <a:rPr lang="ko-KR" altLang="en-US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계산법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meta tag(viewport)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127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altLang="en-US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메타태그는 다음과 같이 설정합니다</a:t>
            </a:r>
            <a:r>
              <a:rPr lang="en-US" altLang="ko-KR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&lt;meta name="viewport" content="width=device-width, initial-scale=1.0, maximum-scale=1.0, minimum-scale=1.0, user-scalable=no, target-</a:t>
            </a:r>
            <a:r>
              <a:rPr lang="en-US" altLang="ko-KR" sz="1200" dirty="0" err="1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densitydpi</a:t>
            </a:r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=medium-dpi" /&gt;</a:t>
            </a:r>
          </a:p>
          <a:p>
            <a:pPr marL="0" indent="0">
              <a:buFont typeface="Arial" pitchFamily="34" charset="0"/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graphicFrame>
        <p:nvGraphicFramePr>
          <p:cNvPr id="15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152848"/>
              </p:ext>
            </p:extLst>
          </p:nvPr>
        </p:nvGraphicFramePr>
        <p:xfrm>
          <a:off x="377816" y="2413571"/>
          <a:ext cx="7258659" cy="322749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670185"/>
                <a:gridCol w="4588474"/>
              </a:tblGrid>
              <a:tr h="4052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050" spc="-30" dirty="0" smtClean="0">
                          <a:latin typeface="나눔고딕" pitchFamily="50" charset="-127"/>
                          <a:ea typeface="나눔고딕" pitchFamily="50" charset="-127"/>
                        </a:rPr>
                        <a:t>속성 </a:t>
                      </a:r>
                      <a:endParaRPr lang="ko-KR" altLang="en-US" sz="105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9525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050" b="1" spc="-3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설명</a:t>
                      </a:r>
                      <a:endParaRPr lang="ko-KR" altLang="en-US" sz="1050" b="1" spc="-3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57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sz="105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Width=device-width</a:t>
                      </a:r>
                      <a:endParaRPr lang="ko-KR" altLang="en-US" sz="105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9525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각</a:t>
                      </a:r>
                      <a:r>
                        <a:rPr lang="en-US" altLang="ko-KR" sz="1050" b="0" spc="-3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50" b="0" spc="-3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모바일</a:t>
                      </a:r>
                      <a:r>
                        <a:rPr lang="ko-KR" altLang="en-US" sz="1050" b="0" spc="-3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기기의 해상도에 맞춰서 보일 수 있도록 설정합니다</a:t>
                      </a:r>
                      <a:r>
                        <a:rPr lang="en-US" altLang="ko-KR" sz="1050" b="0" spc="-3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.</a:t>
                      </a:r>
                      <a:endParaRPr lang="ko-KR" altLang="en-US" sz="1050" b="0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08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sz="105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Initial-scale</a:t>
                      </a:r>
                      <a:endParaRPr lang="ko-KR" altLang="en-US" sz="105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9525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페이지가 보이는 기본 비율을 설정합니다</a:t>
                      </a:r>
                      <a:r>
                        <a:rPr lang="en-US" altLang="ko-KR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.(</a:t>
                      </a:r>
                      <a:r>
                        <a:rPr lang="ko-KR" altLang="en-US" sz="1050" b="0" spc="-3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아이폰은</a:t>
                      </a:r>
                      <a:r>
                        <a:rPr lang="ko-KR" altLang="en-US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scale</a:t>
                      </a:r>
                      <a:r>
                        <a:rPr lang="ko-KR" altLang="en-US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이 </a:t>
                      </a:r>
                      <a:r>
                        <a:rPr lang="en-US" altLang="ko-KR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  <a:r>
                        <a:rPr lang="ko-KR" altLang="en-US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이면 가로 </a:t>
                      </a:r>
                      <a:r>
                        <a:rPr lang="en-US" altLang="ko-KR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320px</a:t>
                      </a:r>
                      <a:r>
                        <a:rPr lang="ko-KR" altLang="en-US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에 맞춰집니다</a:t>
                      </a:r>
                      <a:r>
                        <a:rPr lang="en-US" altLang="ko-KR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.)</a:t>
                      </a:r>
                      <a:endParaRPr lang="ko-KR" altLang="en-US" sz="1050" b="0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Maximum-scale</a:t>
                      </a:r>
                      <a:endParaRPr lang="ko-KR" altLang="en-US" sz="1050" b="1" spc="-3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9525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페이지가 보이는 최대 비율입니다</a:t>
                      </a:r>
                      <a:r>
                        <a:rPr lang="en-US" altLang="ko-KR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.</a:t>
                      </a:r>
                      <a:endParaRPr lang="ko-KR" altLang="en-US" sz="1050" b="0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480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sz="105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Minimum-scale</a:t>
                      </a:r>
                      <a:endParaRPr lang="ko-KR" altLang="en-US" sz="105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9525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페이지가 보이는 최소 비율입니다</a:t>
                      </a:r>
                      <a:r>
                        <a:rPr lang="en-US" altLang="ko-KR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.</a:t>
                      </a:r>
                      <a:endParaRPr lang="ko-KR" altLang="en-US" sz="1050" b="0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0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User-scalable</a:t>
                      </a:r>
                      <a:endParaRPr lang="ko-KR" altLang="en-US" sz="1050" b="1" spc="-3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9525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050" b="0" spc="-3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모바일</a:t>
                      </a:r>
                      <a:r>
                        <a:rPr lang="ko-KR" altLang="en-US" sz="1050" b="0" spc="-3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기기에서 </a:t>
                      </a:r>
                      <a:r>
                        <a:rPr lang="ko-KR" altLang="en-US" sz="1050" b="0" spc="-3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웹페이지의</a:t>
                      </a:r>
                      <a:r>
                        <a:rPr lang="ko-KR" altLang="en-US" sz="1050" b="0" spc="-3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확대가능 여부를 지정합니다</a:t>
                      </a:r>
                      <a:r>
                        <a:rPr lang="en-US" altLang="ko-KR" sz="1050" b="0" spc="-3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.</a:t>
                      </a:r>
                      <a:endParaRPr lang="ko-KR" altLang="en-US" sz="1050" b="0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0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target-</a:t>
                      </a:r>
                      <a:r>
                        <a:rPr lang="en-US" altLang="ko-KR" sz="1050" b="1" spc="-3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densitydpi</a:t>
                      </a:r>
                      <a:endParaRPr lang="ko-KR" altLang="en-US" sz="1050" b="1" spc="-3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9525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050" b="0" spc="-3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안드로이드에서만</a:t>
                      </a:r>
                      <a:r>
                        <a:rPr lang="ko-KR" altLang="en-US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지원합니다</a:t>
                      </a:r>
                      <a:r>
                        <a:rPr lang="en-US" altLang="ko-KR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. </a:t>
                      </a:r>
                      <a:r>
                        <a:rPr lang="ko-KR" altLang="en-US" sz="1050" b="0" spc="-3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모바일의</a:t>
                      </a:r>
                      <a:r>
                        <a:rPr lang="ko-KR" altLang="en-US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경우도  모든 브라우저가</a:t>
                      </a:r>
                      <a:endParaRPr lang="en-US" altLang="ko-KR" sz="1050" b="0" spc="-3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50" b="0" spc="-3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지원하는게</a:t>
                      </a:r>
                      <a:r>
                        <a:rPr lang="ko-KR" altLang="en-US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아니라 지원하지 않는 브라우저도 있습니다</a:t>
                      </a:r>
                      <a:r>
                        <a:rPr lang="en-US" altLang="ko-KR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.</a:t>
                      </a:r>
                    </a:p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sz="1050" dirty="0" smtClean="0">
                          <a:solidFill>
                            <a:srgbClr val="3D3C3E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medium-dpi</a:t>
                      </a:r>
                      <a:r>
                        <a:rPr lang="ko-KR" altLang="en-US" sz="1050" dirty="0" smtClean="0">
                          <a:solidFill>
                            <a:srgbClr val="3D3C3E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로 보통 </a:t>
                      </a:r>
                      <a:r>
                        <a:rPr lang="ko-KR" altLang="en-US" sz="1050" dirty="0" err="1" smtClean="0">
                          <a:solidFill>
                            <a:srgbClr val="3D3C3E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많이하나</a:t>
                      </a:r>
                      <a:r>
                        <a:rPr lang="ko-KR" altLang="en-US" sz="1050" baseline="0" dirty="0" smtClean="0">
                          <a:solidFill>
                            <a:srgbClr val="3D3C3E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레이아웃 크기가 디바이스마다 따로 노는 경우가 발생하기도 합니다</a:t>
                      </a:r>
                      <a:r>
                        <a:rPr lang="en-US" altLang="ko-KR" sz="1050" baseline="0" dirty="0" smtClean="0">
                          <a:solidFill>
                            <a:srgbClr val="3D3C3E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. </a:t>
                      </a:r>
                      <a:r>
                        <a:rPr lang="ko-KR" altLang="en-US" sz="1050" baseline="0" dirty="0" smtClean="0">
                          <a:solidFill>
                            <a:srgbClr val="3D3C3E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그럴 경우 </a:t>
                      </a:r>
                      <a:r>
                        <a:rPr lang="en-US" altLang="ko-KR" sz="1050" baseline="0" dirty="0" smtClean="0">
                          <a:solidFill>
                            <a:srgbClr val="3D3C3E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device-dpi</a:t>
                      </a:r>
                      <a:r>
                        <a:rPr lang="ko-KR" altLang="en-US" sz="1050" baseline="0" dirty="0" smtClean="0">
                          <a:solidFill>
                            <a:srgbClr val="3D3C3E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로 작성하면 해결됩니다</a:t>
                      </a:r>
                      <a:r>
                        <a:rPr lang="en-US" altLang="ko-KR" sz="1050" baseline="0" dirty="0" smtClean="0">
                          <a:solidFill>
                            <a:srgbClr val="3D3C3E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.</a:t>
                      </a:r>
                      <a:endParaRPr lang="en-US" altLang="ko-KR" sz="1050" b="0" spc="-3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050" b="0" spc="-3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모바일</a:t>
                      </a:r>
                      <a:r>
                        <a:rPr lang="ko-KR" altLang="en-US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해상도로 맞춰서 보여 준다라는 뜻입니다</a:t>
                      </a:r>
                      <a:r>
                        <a:rPr lang="en-US" altLang="ko-KR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.</a:t>
                      </a:r>
                      <a:endParaRPr lang="ko-KR" altLang="en-US" sz="1050" b="0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4803" y="5695654"/>
            <a:ext cx="73797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dk1"/>
                </a:solidFill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* </a:t>
            </a:r>
            <a:r>
              <a:rPr lang="ko-KR" altLang="en-US" sz="1400" dirty="0" err="1" smtClean="0">
                <a:solidFill>
                  <a:schemeClr val="dk1"/>
                </a:solidFill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아이폰과</a:t>
            </a:r>
            <a:r>
              <a:rPr lang="ko-KR" altLang="en-US" sz="1400" dirty="0" smtClean="0">
                <a:solidFill>
                  <a:schemeClr val="dk1"/>
                </a:solidFill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1400" dirty="0">
                <a:solidFill>
                  <a:schemeClr val="dk1"/>
                </a:solidFill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아이패드에서는 세로모드 </a:t>
            </a:r>
            <a:r>
              <a:rPr lang="en-US" altLang="ko-KR" sz="1400" dirty="0">
                <a:solidFill>
                  <a:schemeClr val="dk1"/>
                </a:solidFill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-&gt; </a:t>
            </a:r>
            <a:r>
              <a:rPr lang="ko-KR" altLang="en-US" sz="1400" dirty="0">
                <a:solidFill>
                  <a:schemeClr val="dk1"/>
                </a:solidFill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가로모드 </a:t>
            </a:r>
            <a:r>
              <a:rPr lang="en-US" altLang="ko-KR" sz="1400" dirty="0">
                <a:solidFill>
                  <a:schemeClr val="dk1"/>
                </a:solidFill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-&gt; </a:t>
            </a:r>
            <a:r>
              <a:rPr lang="ko-KR" altLang="en-US" sz="1400" dirty="0">
                <a:solidFill>
                  <a:schemeClr val="dk1"/>
                </a:solidFill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세로모드로 화면 </a:t>
            </a:r>
            <a:r>
              <a:rPr lang="ko-KR" altLang="en-US" sz="1400" dirty="0" err="1">
                <a:solidFill>
                  <a:schemeClr val="dk1"/>
                </a:solidFill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전환시</a:t>
            </a:r>
            <a:endParaRPr lang="en-US" altLang="ko-KR" sz="1400" dirty="0">
              <a:solidFill>
                <a:schemeClr val="dk1"/>
              </a:solidFill>
              <a:latin typeface="나눔고딕" pitchFamily="50" charset="-127"/>
              <a:ea typeface="나눔고딕" pitchFamily="50" charset="-127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dk1"/>
                </a:solidFill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  확대</a:t>
            </a:r>
            <a:r>
              <a:rPr lang="en-US" altLang="ko-KR" sz="1400" dirty="0">
                <a:solidFill>
                  <a:schemeClr val="dk1"/>
                </a:solidFill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/</a:t>
            </a:r>
            <a:r>
              <a:rPr lang="ko-KR" altLang="en-US" sz="1400" dirty="0">
                <a:solidFill>
                  <a:schemeClr val="dk1"/>
                </a:solidFill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축소가 일어나 다시 </a:t>
            </a:r>
            <a:r>
              <a:rPr lang="ko-KR" altLang="en-US" sz="1400" dirty="0" err="1">
                <a:solidFill>
                  <a:schemeClr val="dk1"/>
                </a:solidFill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줄여야하는</a:t>
            </a:r>
            <a:r>
              <a:rPr lang="ko-KR" altLang="en-US" sz="1400" dirty="0">
                <a:solidFill>
                  <a:schemeClr val="dk1"/>
                </a:solidFill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</a:t>
            </a:r>
            <a:r>
              <a:rPr lang="ko-KR" altLang="en-US" sz="1400" dirty="0" err="1">
                <a:solidFill>
                  <a:schemeClr val="dk1"/>
                </a:solidFill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불편한이</a:t>
            </a:r>
            <a:r>
              <a:rPr lang="ko-KR" altLang="en-US" sz="1400" dirty="0">
                <a:solidFill>
                  <a:schemeClr val="dk1"/>
                </a:solidFill>
                <a:latin typeface="나눔고딕" pitchFamily="50" charset="-127"/>
                <a:ea typeface="나눔고딕" pitchFamily="50" charset="-127"/>
                <a:sym typeface="Wingdings" pitchFamily="2" charset="2"/>
              </a:rPr>
              <a:t> 있어서 </a:t>
            </a:r>
            <a:r>
              <a:rPr lang="en-US" altLang="ko-KR" sz="1400" b="1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</a:rPr>
              <a:t>user-scalable=no</a:t>
            </a:r>
            <a:r>
              <a:rPr lang="en-US" altLang="ko-KR" sz="1400" dirty="0">
                <a:solidFill>
                  <a:schemeClr val="dk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dirty="0">
                <a:solidFill>
                  <a:schemeClr val="dk1"/>
                </a:solidFill>
                <a:latin typeface="나눔고딕" pitchFamily="50" charset="-127"/>
                <a:ea typeface="나눔고딕" pitchFamily="50" charset="-127"/>
              </a:rPr>
              <a:t>를 권장합니다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927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en-US" altLang="ko-KR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코딩법</a:t>
            </a:r>
            <a:r>
              <a:rPr lang="ko-KR" altLang="en-US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계산법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viewport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선언결과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pic>
        <p:nvPicPr>
          <p:cNvPr id="10" name="내용 개체 틀 3" descr="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97501" y="1600200"/>
            <a:ext cx="3017309" cy="4525963"/>
          </a:xfrm>
        </p:spPr>
      </p:pic>
      <p:pic>
        <p:nvPicPr>
          <p:cNvPr id="11" name="그림 10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586" y="1571612"/>
            <a:ext cx="304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부제목 2"/>
          <p:cNvSpPr txBox="1">
            <a:spLocks/>
          </p:cNvSpPr>
          <p:nvPr/>
        </p:nvSpPr>
        <p:spPr>
          <a:xfrm>
            <a:off x="255952" y="1765785"/>
            <a:ext cx="5173304" cy="4714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33375" indent="-333375">
              <a:lnSpc>
                <a:spcPct val="175000"/>
              </a:lnSpc>
              <a:buFont typeface="+mj-lt"/>
              <a:buAutoNum type="arabicPeriod"/>
            </a:pPr>
            <a:r>
              <a:rPr lang="en-US" altLang="ko-KR" sz="1600" b="1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px</a:t>
            </a:r>
            <a:r>
              <a:rPr lang="ko-KR" altLang="en-US" sz="16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코딩과 </a:t>
            </a:r>
            <a:r>
              <a:rPr lang="en-US" altLang="ko-KR" sz="1600" b="1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16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코딩의 차이</a:t>
            </a:r>
            <a:endParaRPr lang="en-US" altLang="ko-KR" sz="1600" b="1" spc="-5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333375" indent="-333375">
              <a:lnSpc>
                <a:spcPct val="175000"/>
              </a:lnSpc>
              <a:buFont typeface="+mj-lt"/>
              <a:buAutoNum type="arabicPeriod"/>
            </a:pPr>
            <a:r>
              <a:rPr lang="en-US" altLang="ko-KR" sz="1600" b="1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1600" b="1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코딩법</a:t>
            </a:r>
            <a:r>
              <a:rPr lang="ko-KR" altLang="en-US" sz="16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계산법</a:t>
            </a:r>
            <a:endParaRPr lang="en-US" altLang="ko-KR" sz="16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333375" indent="-333375">
              <a:lnSpc>
                <a:spcPct val="175000"/>
              </a:lnSpc>
              <a:buFont typeface="+mj-lt"/>
              <a:buAutoNum type="arabicPeriod"/>
            </a:pPr>
            <a:r>
              <a:rPr lang="ko-KR" altLang="en-US" sz="1600" b="1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웹 활용기법</a:t>
            </a:r>
            <a:endParaRPr lang="en-US" altLang="ko-KR" sz="16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333375" indent="-333375">
              <a:lnSpc>
                <a:spcPct val="175000"/>
              </a:lnSpc>
              <a:buFont typeface="+mj-lt"/>
              <a:buAutoNum type="arabicPeriod"/>
            </a:pPr>
            <a:r>
              <a:rPr lang="ko-KR" altLang="en-US" sz="1600" b="1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600" b="1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접근성</a:t>
            </a:r>
            <a:r>
              <a:rPr lang="ko-KR" altLang="en-US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사례</a:t>
            </a:r>
            <a:endParaRPr lang="en-US" altLang="ko-KR" sz="16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333375" indent="-333375">
              <a:lnSpc>
                <a:spcPct val="175000"/>
              </a:lnSpc>
              <a:buFont typeface="+mj-lt"/>
              <a:buAutoNum type="arabicPeriod"/>
            </a:pPr>
            <a:r>
              <a:rPr lang="ko-KR" altLang="en-US" sz="16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별책부</a:t>
            </a:r>
            <a:r>
              <a:rPr lang="ko-KR" altLang="en-US" sz="16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록</a:t>
            </a:r>
            <a:endParaRPr lang="en-US" altLang="ko-KR" sz="16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V="1">
            <a:off x="366713" y="2279494"/>
            <a:ext cx="2481132" cy="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flipV="1">
            <a:off x="364474" y="3131226"/>
            <a:ext cx="2481132" cy="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flipV="1">
            <a:off x="364474" y="3557092"/>
            <a:ext cx="2481132" cy="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flipV="1">
            <a:off x="364474" y="3982958"/>
            <a:ext cx="2481132" cy="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flipV="1">
            <a:off x="364474" y="2705360"/>
            <a:ext cx="2481132" cy="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366713" y="1851983"/>
            <a:ext cx="2481132" cy="2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243848" y="152400"/>
            <a:ext cx="8531851" cy="884238"/>
          </a:xfrm>
        </p:spPr>
        <p:txBody>
          <a:bodyPr/>
          <a:lstStyle/>
          <a:p>
            <a:pPr algn="l"/>
            <a:r>
              <a:rPr lang="ko-KR" altLang="en-US" sz="2800" b="1" smtClean="0">
                <a:solidFill>
                  <a:srgbClr val="1D314E"/>
                </a:solidFill>
              </a:rPr>
              <a:t>목차</a:t>
            </a:r>
            <a:endParaRPr lang="ko-KR" altLang="en-US" sz="2800" b="1">
              <a:solidFill>
                <a:srgbClr val="1D314E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en-US" altLang="ko-KR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코딩법</a:t>
            </a:r>
            <a:r>
              <a:rPr lang="ko-KR" altLang="en-US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계산법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웹 </a:t>
            </a:r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바로가기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아이콘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127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graphicFrame>
        <p:nvGraphicFramePr>
          <p:cNvPr id="11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725408"/>
              </p:ext>
            </p:extLst>
          </p:nvPr>
        </p:nvGraphicFramePr>
        <p:xfrm>
          <a:off x="377816" y="2413569"/>
          <a:ext cx="8352526" cy="276407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191129"/>
                <a:gridCol w="4161397"/>
              </a:tblGrid>
              <a:tr h="62444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050" spc="-30" dirty="0" err="1" smtClean="0">
                          <a:latin typeface="나눔고딕" pitchFamily="50" charset="-127"/>
                          <a:ea typeface="나눔고딕" pitchFamily="50" charset="-127"/>
                        </a:rPr>
                        <a:t>모바일</a:t>
                      </a:r>
                      <a:r>
                        <a:rPr lang="ko-KR" altLang="en-US" sz="1050" spc="-30" dirty="0" smtClean="0">
                          <a:latin typeface="나눔고딕" pitchFamily="50" charset="-127"/>
                          <a:ea typeface="나눔고딕" pitchFamily="50" charset="-127"/>
                        </a:rPr>
                        <a:t> 기기</a:t>
                      </a:r>
                      <a:endParaRPr lang="ko-KR" altLang="en-US" sz="105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9525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050" b="1" spc="-30" dirty="0" smtClean="0">
                          <a:solidFill>
                            <a:schemeClr val="bg1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권장 크기</a:t>
                      </a:r>
                      <a:endParaRPr lang="ko-KR" altLang="en-US" sz="1050" b="1" spc="-30" dirty="0">
                        <a:solidFill>
                          <a:schemeClr val="bg1"/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335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050" b="1" spc="-3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아이폰</a:t>
                      </a:r>
                      <a:r>
                        <a:rPr lang="ko-KR" altLang="en-US" sz="105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05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3GS</a:t>
                      </a:r>
                      <a:endParaRPr lang="ko-KR" altLang="en-US" sz="105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9525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57 X 57</a:t>
                      </a:r>
                      <a:endParaRPr lang="ko-KR" altLang="en-US" sz="1050" b="0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633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050" b="1" spc="-3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아이폰</a:t>
                      </a:r>
                      <a:r>
                        <a:rPr lang="ko-KR" altLang="en-US" sz="105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en-US" altLang="ko-KR" sz="105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4,4S</a:t>
                      </a:r>
                      <a:endParaRPr lang="ko-KR" altLang="en-US" sz="105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9525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114 X</a:t>
                      </a:r>
                      <a:r>
                        <a:rPr lang="en-US" altLang="ko-KR" sz="1050" b="0" spc="-3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114</a:t>
                      </a:r>
                      <a:endParaRPr lang="ko-KR" altLang="en-US" sz="1050" b="0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4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아이패드 </a:t>
                      </a:r>
                      <a:r>
                        <a:rPr lang="en-US" altLang="ko-KR" sz="105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1,2</a:t>
                      </a:r>
                      <a:endParaRPr lang="ko-KR" altLang="en-US" sz="1050" b="1" spc="-3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9525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72 X 72</a:t>
                      </a:r>
                      <a:endParaRPr lang="ko-KR" altLang="en-US" sz="1050" b="0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591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050" b="1" spc="-3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안드로이드</a:t>
                      </a:r>
                      <a:r>
                        <a:rPr lang="ko-KR" altLang="en-US" sz="105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lang="ko-KR" altLang="en-US" sz="1050" b="1" spc="-3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스마트폰</a:t>
                      </a:r>
                      <a:r>
                        <a:rPr lang="en-US" altLang="ko-KR" sz="105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(800 * 400 </a:t>
                      </a:r>
                      <a:r>
                        <a:rPr lang="ko-KR" altLang="en-US" sz="105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기준</a:t>
                      </a:r>
                      <a:r>
                        <a:rPr lang="en-US" altLang="ko-KR" sz="1050" b="1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05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9525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en-US" altLang="ko-KR" sz="1050" b="0" spc="-3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72 X 72</a:t>
                      </a:r>
                      <a:endParaRPr lang="ko-KR" altLang="en-US" sz="1050" b="0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2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1054" y="2425349"/>
            <a:ext cx="8266620" cy="1041751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4000" b="1" spc="-2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4000" b="1" spc="-250" dirty="0" err="1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모바일웹</a:t>
            </a:r>
            <a:r>
              <a:rPr lang="ko-KR" altLang="en-US" sz="4000" b="1" spc="-2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4000" b="1" spc="-250" dirty="0" smtClean="0">
                <a:solidFill>
                  <a:schemeClr val="accent4">
                    <a:lumMod val="50000"/>
                  </a:schemeClr>
                </a:solidFill>
              </a:rPr>
              <a:t>활용 기법</a:t>
            </a:r>
            <a:endParaRPr lang="ko-KR" altLang="en-US" sz="4000" b="1" spc="-2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Font family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188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dirty="0" smtClean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2659379" y="2716632"/>
            <a:ext cx="6111423" cy="3425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윈도우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비스타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,7,8 -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맑은고딕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안드로이드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4.1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이하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– droid sans fallback(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고딕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0" indent="0">
              <a:buNone/>
            </a:pP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안르도이드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4.2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이상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– </a:t>
            </a:r>
            <a:r>
              <a:rPr lang="ko-KR" altLang="en-US" sz="12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나눔고딕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안드로이드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5.0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이상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롤리팝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) –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본고딕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en-US" altLang="ko-KR" sz="1200" dirty="0" err="1" smtClean="0">
                <a:latin typeface="나눔고딕" pitchFamily="50" charset="-127"/>
                <a:ea typeface="나눔고딕" pitchFamily="50" charset="-127"/>
              </a:rPr>
              <a:t>Noto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Sans)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1200" dirty="0" err="1" smtClean="0">
                <a:latin typeface="나눔고딕" pitchFamily="50" charset="-127"/>
                <a:ea typeface="나눔고딕" pitchFamily="50" charset="-127"/>
              </a:rPr>
              <a:t>ios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5.x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이하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–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애플 고딕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1200" dirty="0" err="1" smtClean="0">
                <a:latin typeface="나눔고딕" pitchFamily="50" charset="-127"/>
                <a:ea typeface="나눔고딕" pitchFamily="50" charset="-127"/>
              </a:rPr>
              <a:t>ios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6.x  -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애플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산돌 고딕 네오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일반체와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err="1" smtClean="0">
                <a:latin typeface="나눔고딕" pitchFamily="50" charset="-127"/>
                <a:ea typeface="나눔고딕" pitchFamily="50" charset="-127"/>
              </a:rPr>
              <a:t>볼드체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1200" dirty="0" err="1" smtClean="0">
                <a:latin typeface="나눔고딕" pitchFamily="50" charset="-127"/>
                <a:ea typeface="나눔고딕" pitchFamily="50" charset="-127"/>
              </a:rPr>
              <a:t>ios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 7.x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이상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–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애플 산돌 고딕 네오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(100 ~ 900)</a:t>
            </a:r>
          </a:p>
          <a:p>
            <a:pPr marL="0" indent="0">
              <a:buNone/>
            </a:pP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윈도우 </a:t>
            </a:r>
            <a:r>
              <a:rPr lang="en-US" altLang="ko-KR" sz="1200" dirty="0" smtClean="0">
                <a:latin typeface="나눔고딕" pitchFamily="50" charset="-127"/>
                <a:ea typeface="나눔고딕" pitchFamily="50" charset="-127"/>
              </a:rPr>
              <a:t>– </a:t>
            </a:r>
            <a:r>
              <a:rPr lang="ko-KR" altLang="en-US" sz="1200" dirty="0" smtClean="0">
                <a:latin typeface="나눔고딕" pitchFamily="50" charset="-127"/>
                <a:ea typeface="나눔고딕" pitchFamily="50" charset="-127"/>
              </a:rPr>
              <a:t>마이크로소프트 네오 고딕</a:t>
            </a:r>
            <a:endParaRPr lang="en-US" altLang="ko-KR" sz="1200" dirty="0" smtClean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35" y="2746152"/>
            <a:ext cx="1340175" cy="3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3" y="3173529"/>
            <a:ext cx="1145005" cy="3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4" y="4551096"/>
            <a:ext cx="2013786" cy="62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4" y="3662161"/>
            <a:ext cx="1707854" cy="76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5859" y="5692344"/>
            <a:ext cx="8414483" cy="430887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altLang="ko-KR" sz="1100" dirty="0"/>
              <a:t>font-family: </a:t>
            </a:r>
            <a:r>
              <a:rPr lang="en-US" altLang="ko-KR" sz="1100" dirty="0" smtClean="0"/>
              <a:t>	</a:t>
            </a:r>
            <a:r>
              <a:rPr lang="ko-KR" altLang="en-US" sz="1100" dirty="0" smtClean="0"/>
              <a:t>맑은 고딕</a:t>
            </a:r>
            <a:r>
              <a:rPr lang="en-US" altLang="ko-KR" sz="1100" dirty="0" smtClean="0"/>
              <a:t>, </a:t>
            </a:r>
            <a:r>
              <a:rPr lang="en-US" altLang="ko-KR" sz="1100" dirty="0" err="1" smtClean="0"/>
              <a:t>malgun</a:t>
            </a:r>
            <a:r>
              <a:rPr lang="en-US" altLang="ko-KR" sz="1100" dirty="0" smtClean="0"/>
              <a:t> gothic, </a:t>
            </a:r>
            <a:r>
              <a:rPr lang="en-US" altLang="ko-KR" sz="1100" dirty="0" err="1" smtClean="0"/>
              <a:t>AppleGothicNeoSD</a:t>
            </a:r>
            <a:r>
              <a:rPr lang="en-US" altLang="ko-KR" sz="1100" dirty="0" smtClean="0"/>
              <a:t>, Apple SD </a:t>
            </a:r>
            <a:r>
              <a:rPr lang="ko-KR" altLang="en-US" sz="1100" dirty="0" err="1" smtClean="0"/>
              <a:t>산돌고딕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Neo, Microsoft </a:t>
            </a:r>
            <a:r>
              <a:rPr lang="en-US" altLang="ko-KR" sz="1100" dirty="0" err="1" smtClean="0"/>
              <a:t>NeoGothic</a:t>
            </a:r>
            <a:r>
              <a:rPr lang="en-US" altLang="ko-KR" sz="1100" dirty="0" smtClean="0"/>
              <a:t>, </a:t>
            </a:r>
          </a:p>
          <a:p>
            <a:r>
              <a:rPr lang="en-US" altLang="ko-KR" sz="1100" dirty="0" smtClean="0"/>
              <a:t>	Droid sans,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"</a:t>
            </a:r>
            <a:r>
              <a:rPr lang="ko-KR" altLang="en-US" sz="1100" dirty="0" err="1" smtClean="0"/>
              <a:t>나눔고딕</a:t>
            </a:r>
            <a:r>
              <a:rPr lang="en-US" altLang="ko-KR" sz="1100" dirty="0" smtClean="0"/>
              <a:t>", </a:t>
            </a:r>
            <a:r>
              <a:rPr lang="en-US" altLang="ko-KR" sz="1100" dirty="0" err="1" smtClean="0"/>
              <a:t>NanumGothic</a:t>
            </a:r>
            <a:r>
              <a:rPr lang="en-US" altLang="ko-KR" sz="1100" dirty="0" smtClean="0"/>
              <a:t>, "</a:t>
            </a:r>
            <a:r>
              <a:rPr lang="ko-KR" altLang="en-US" sz="1100" dirty="0" err="1" smtClean="0"/>
              <a:t>본고딕</a:t>
            </a:r>
            <a:r>
              <a:rPr lang="en-US" altLang="ko-KR" sz="1100" dirty="0" smtClean="0"/>
              <a:t>",</a:t>
            </a:r>
            <a:r>
              <a:rPr lang="en-US" altLang="ko-KR" sz="1100" dirty="0" err="1" smtClean="0"/>
              <a:t>Noto</a:t>
            </a:r>
            <a:r>
              <a:rPr lang="en-US" altLang="ko-KR" sz="1100" dirty="0" smtClean="0"/>
              <a:t> Sans CJK Regular, sans-serif;</a:t>
            </a:r>
            <a:endParaRPr lang="ko-KR" alt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모바일웹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활용기법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65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Font family -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</a:rPr>
              <a:t>수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정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모바일웹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활용기법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535" y="1725145"/>
            <a:ext cx="8414483" cy="26161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altLang="ko-KR" sz="1100" dirty="0"/>
              <a:t>font-family: </a:t>
            </a:r>
            <a:r>
              <a:rPr lang="en-US" altLang="ko-KR" sz="1100" dirty="0" smtClean="0"/>
              <a:t>	</a:t>
            </a:r>
            <a:r>
              <a:rPr lang="en-US" altLang="ko-KR" sz="1100" dirty="0"/>
              <a:t>Arial, Helvetica, "</a:t>
            </a:r>
            <a:r>
              <a:rPr lang="ko-KR" altLang="en-US" sz="1100" dirty="0"/>
              <a:t>맑은 고딕</a:t>
            </a:r>
            <a:r>
              <a:rPr lang="en-US" altLang="ko-KR" sz="1100" dirty="0"/>
              <a:t>", "</a:t>
            </a:r>
            <a:r>
              <a:rPr lang="en-US" altLang="ko-KR" sz="1100" dirty="0" err="1"/>
              <a:t>Malgun</a:t>
            </a:r>
            <a:r>
              <a:rPr lang="en-US" altLang="ko-KR" sz="1100" dirty="0"/>
              <a:t> Gothic", </a:t>
            </a:r>
            <a:r>
              <a:rPr lang="en-US" altLang="ko-KR" sz="1100" dirty="0" err="1"/>
              <a:t>Dotum</a:t>
            </a:r>
            <a:r>
              <a:rPr lang="en-US" altLang="ko-KR" sz="1100" dirty="0"/>
              <a:t>, "</a:t>
            </a:r>
            <a:r>
              <a:rPr lang="ko-KR" altLang="en-US" sz="1100" dirty="0"/>
              <a:t>돋움</a:t>
            </a:r>
            <a:r>
              <a:rPr lang="en-US" altLang="ko-KR" sz="1100" dirty="0"/>
              <a:t>"</a:t>
            </a:r>
            <a:endParaRPr lang="ko-KR" altLang="en-US" sz="1100" dirty="0"/>
          </a:p>
        </p:txBody>
      </p:sp>
      <p:sp>
        <p:nvSpPr>
          <p:cNvPr id="16" name="내용 개체 틀 2"/>
          <p:cNvSpPr txBox="1">
            <a:spLocks/>
          </p:cNvSpPr>
          <p:nvPr/>
        </p:nvSpPr>
        <p:spPr>
          <a:xfrm>
            <a:off x="259795" y="2172129"/>
            <a:ext cx="8470547" cy="188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dirty="0" smtClean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19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모바일웹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활용기법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IR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기법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8"/>
            <a:ext cx="8470547" cy="2646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Image </a:t>
            </a: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Replacement (</a:t>
            </a:r>
            <a:r>
              <a:rPr lang="en-US" altLang="ko-KR" sz="20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IR 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기법</a:t>
            </a: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sz="20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1200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의미가 포함된 이미지를 배경으로 처리하고 </a:t>
            </a:r>
            <a:r>
              <a:rPr lang="ko-KR" altLang="en-US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그 내용을 텍스트로 넣은 후 </a:t>
            </a:r>
            <a:r>
              <a:rPr lang="en-US" altLang="ko-KR" sz="1200" b="1" dirty="0" err="1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css</a:t>
            </a:r>
            <a:r>
              <a:rPr lang="ko-KR" altLang="en-US" sz="12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로 숨기는 기법 </a:t>
            </a:r>
            <a:endParaRPr lang="en-US" altLang="ko-KR" sz="12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3" y="3924049"/>
            <a:ext cx="5968332" cy="47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3" y="4566215"/>
            <a:ext cx="8450910" cy="18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8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모바일웹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활용기법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em</a:t>
            </a:r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코딩시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IS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기법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4" name="내용 개체 틀 2"/>
          <p:cNvSpPr txBox="1">
            <a:spLocks/>
          </p:cNvSpPr>
          <p:nvPr/>
        </p:nvSpPr>
        <p:spPr>
          <a:xfrm>
            <a:off x="302606" y="1624692"/>
            <a:ext cx="8470547" cy="9403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b="1" dirty="0" err="1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background:url</a:t>
            </a:r>
            <a:r>
              <a:rPr lang="en-US" altLang="ko-KR" sz="24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(/front/</a:t>
            </a:r>
            <a:r>
              <a:rPr lang="en-US" altLang="ko-KR" sz="2400" b="1" dirty="0" err="1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img</a:t>
            </a:r>
            <a:r>
              <a:rPr lang="en-US" altLang="ko-KR" sz="24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/com/mobile_zip.png) no-repeat 1.15em -19em;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background-size:20.833em 20.833em</a:t>
            </a:r>
            <a:r>
              <a:rPr lang="en-US" altLang="ko-KR" sz="2400" b="1" u="sng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;</a:t>
            </a:r>
          </a:p>
          <a:p>
            <a:pPr marL="0" indent="0">
              <a:buNone/>
            </a:pPr>
            <a:endParaRPr lang="en-US" altLang="ko-KR" sz="12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61" y="2565069"/>
            <a:ext cx="3461035" cy="368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내용 개체 틀 2"/>
          <p:cNvSpPr txBox="1">
            <a:spLocks/>
          </p:cNvSpPr>
          <p:nvPr/>
        </p:nvSpPr>
        <p:spPr>
          <a:xfrm>
            <a:off x="3911405" y="2250901"/>
            <a:ext cx="4861747" cy="3322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97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모바일웹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활용기법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css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background-position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2446316"/>
            <a:ext cx="8470547" cy="2576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20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20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background-position:left</a:t>
            </a:r>
            <a:r>
              <a:rPr lang="en-US" altLang="ko-KR" sz="20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0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0 top 30px; </a:t>
            </a:r>
          </a:p>
          <a:p>
            <a:pPr>
              <a:buFontTx/>
              <a:buChar char="-"/>
            </a:pPr>
            <a:r>
              <a:rPr lang="en-US" altLang="ko-KR" sz="20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&gt; background-position:0 </a:t>
            </a:r>
            <a:r>
              <a:rPr lang="en-US" altLang="ko-KR" sz="20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30px</a:t>
            </a:r>
            <a:r>
              <a:rPr lang="en-US" altLang="ko-KR" sz="20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;</a:t>
            </a:r>
          </a:p>
          <a:p>
            <a:pPr>
              <a:buFontTx/>
              <a:buChar char="-"/>
            </a:pPr>
            <a:endParaRPr lang="en-US" altLang="ko-KR" sz="2000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2000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background-position:right</a:t>
            </a:r>
            <a:r>
              <a:rPr lang="en-US" altLang="ko-KR" sz="20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0 top 30px; </a:t>
            </a:r>
          </a:p>
          <a:p>
            <a:pPr marL="0" indent="0">
              <a:buNone/>
            </a:pPr>
            <a:r>
              <a:rPr lang="en-US" altLang="ko-KR" sz="20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- &gt; </a:t>
            </a:r>
            <a:r>
              <a:rPr lang="en-US" altLang="ko-KR" sz="20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background-position:100% </a:t>
            </a:r>
            <a:r>
              <a:rPr lang="en-US" altLang="ko-KR" sz="20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30px;</a:t>
            </a:r>
          </a:p>
          <a:p>
            <a:pPr marL="0" indent="0">
              <a:buNone/>
            </a:pPr>
            <a:endParaRPr lang="en-US" altLang="ko-KR" sz="20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42" y="1631108"/>
            <a:ext cx="3695700" cy="46672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977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모바일웹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활용기법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position:sticky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8"/>
            <a:ext cx="8470547" cy="2646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header{</a:t>
            </a:r>
            <a:r>
              <a:rPr lang="en-US" altLang="ko-KR" sz="2000" dirty="0" err="1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position:relative;position</a:t>
            </a:r>
            <a:r>
              <a:rPr lang="en-US" altLang="ko-KR" sz="20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:-</a:t>
            </a:r>
            <a:r>
              <a:rPr lang="en-US" altLang="ko-KR" sz="2000" dirty="0" err="1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webkit-sticky;position</a:t>
            </a:r>
            <a:r>
              <a:rPr lang="en-US" altLang="ko-KR" sz="20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:-</a:t>
            </a:r>
            <a:r>
              <a:rPr lang="en-US" altLang="ko-KR" sz="2000" dirty="0" err="1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moz-sticky;position</a:t>
            </a:r>
            <a:r>
              <a:rPr lang="en-US" altLang="ko-KR" sz="20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:-</a:t>
            </a:r>
            <a:r>
              <a:rPr lang="en-US" altLang="ko-KR" sz="2000" dirty="0" err="1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ms-sticky;position</a:t>
            </a:r>
            <a:r>
              <a:rPr lang="en-US" altLang="ko-KR" sz="20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:-</a:t>
            </a:r>
            <a:r>
              <a:rPr lang="en-US" altLang="ko-KR" sz="20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o-sticky;position:sticky;top:0;left:0;}</a:t>
            </a:r>
          </a:p>
          <a:p>
            <a:pPr marL="0" indent="0">
              <a:buNone/>
            </a:pPr>
            <a:endParaRPr lang="en-US" altLang="ko-KR" sz="1200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25" y="2466503"/>
            <a:ext cx="3101529" cy="39438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985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모바일웹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활용기법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position:sticky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pic>
        <p:nvPicPr>
          <p:cNvPr id="9218" name="Picture 2" descr="C:\Users\w\Desktop\KakaoTalk_20150717_1039218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73435" y="2696953"/>
            <a:ext cx="4692318" cy="263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w\Desktop\KakaoTalk_20150717_1039210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51152" y="2696953"/>
            <a:ext cx="4692318" cy="263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w\Desktop\KakaoTalk_20150717_1039211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23752" y="2696953"/>
            <a:ext cx="4692318" cy="263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오른쪽 화살표 3"/>
          <p:cNvSpPr/>
          <p:nvPr/>
        </p:nvSpPr>
        <p:spPr>
          <a:xfrm>
            <a:off x="2648202" y="4016667"/>
            <a:ext cx="736270" cy="507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5835623" y="3986402"/>
            <a:ext cx="736270" cy="507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62433" y="1989945"/>
            <a:ext cx="14205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dirty="0" err="1" smtClean="0"/>
              <a:t>주소창</a:t>
            </a:r>
            <a:r>
              <a:rPr lang="ko-KR" altLang="en-US" dirty="0" smtClean="0"/>
              <a:t> 크다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57512" y="2011164"/>
            <a:ext cx="165141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dirty="0" err="1" smtClean="0"/>
              <a:t>주소창</a:t>
            </a:r>
            <a:r>
              <a:rPr lang="ko-KR" altLang="en-US" dirty="0" smtClean="0"/>
              <a:t> 작아짐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44204" y="1989945"/>
            <a:ext cx="165141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ko-KR" altLang="en-US" dirty="0" err="1" smtClean="0"/>
              <a:t>겹침현상</a:t>
            </a:r>
            <a:r>
              <a:rPr lang="ko-KR" altLang="en-US" dirty="0" smtClean="0"/>
              <a:t> 발생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12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모바일웹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활용기법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position:sticky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5543" y="2042556"/>
            <a:ext cx="66031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  <a:p>
            <a:r>
              <a:rPr lang="ko-KR" altLang="en-US" dirty="0"/>
              <a:t>	</a:t>
            </a:r>
            <a:r>
              <a:rPr lang="en-US" altLang="ko-KR" dirty="0"/>
              <a:t>// </a:t>
            </a:r>
            <a:r>
              <a:rPr lang="ko-KR" altLang="en-US" dirty="0" err="1"/>
              <a:t>탑버튼</a:t>
            </a:r>
            <a:r>
              <a:rPr lang="ko-KR" altLang="en-US" dirty="0"/>
              <a:t> </a:t>
            </a:r>
            <a:r>
              <a:rPr lang="ko-KR" altLang="en-US" dirty="0" err="1"/>
              <a:t>클릭시</a:t>
            </a:r>
            <a:r>
              <a:rPr lang="ko-KR" altLang="en-US" dirty="0"/>
              <a:t> 위로 뛰도록 수정</a:t>
            </a:r>
          </a:p>
          <a:p>
            <a:r>
              <a:rPr lang="ko-KR" altLang="en-US" dirty="0"/>
              <a:t>	</a:t>
            </a:r>
            <a:r>
              <a:rPr lang="en-US" altLang="ko-KR" dirty="0"/>
              <a:t>$('.</a:t>
            </a:r>
            <a:r>
              <a:rPr lang="en-US" altLang="ko-KR" dirty="0" err="1"/>
              <a:t>footer_tab</a:t>
            </a:r>
            <a:r>
              <a:rPr lang="en-US" altLang="ko-KR" dirty="0"/>
              <a:t> </a:t>
            </a:r>
            <a:r>
              <a:rPr lang="en-US" altLang="ko-KR" dirty="0" err="1"/>
              <a:t>li:last-child</a:t>
            </a:r>
            <a:r>
              <a:rPr lang="en-US" altLang="ko-KR" dirty="0"/>
              <a:t> a, .</a:t>
            </a:r>
            <a:r>
              <a:rPr lang="en-US" altLang="ko-KR" dirty="0" err="1"/>
              <a:t>btn_top</a:t>
            </a:r>
            <a:r>
              <a:rPr lang="en-US" altLang="ko-KR" dirty="0"/>
              <a:t>').click(function(){</a:t>
            </a:r>
          </a:p>
          <a:p>
            <a:r>
              <a:rPr lang="en-US" altLang="ko-KR" dirty="0"/>
              <a:t>		</a:t>
            </a:r>
            <a:r>
              <a:rPr lang="en-US" altLang="ko-KR" dirty="0" err="1"/>
              <a:t>setTimeout</a:t>
            </a:r>
            <a:r>
              <a:rPr lang="en-US" altLang="ko-KR" dirty="0"/>
              <a:t>(function(){</a:t>
            </a:r>
          </a:p>
          <a:p>
            <a:r>
              <a:rPr lang="en-US" altLang="ko-KR" dirty="0"/>
              <a:t>			$(window).</a:t>
            </a:r>
            <a:r>
              <a:rPr lang="en-US" altLang="ko-KR" dirty="0" err="1"/>
              <a:t>scrollTop</a:t>
            </a:r>
            <a:r>
              <a:rPr lang="en-US" altLang="ko-KR" dirty="0"/>
              <a:t>(0);</a:t>
            </a:r>
          </a:p>
          <a:p>
            <a:r>
              <a:rPr lang="en-US" altLang="ko-KR" dirty="0"/>
              <a:t>		}, 150)</a:t>
            </a:r>
          </a:p>
          <a:p>
            <a:endParaRPr lang="en-US" altLang="ko-KR" dirty="0"/>
          </a:p>
          <a:p>
            <a:r>
              <a:rPr lang="en-US" altLang="ko-KR" dirty="0"/>
              <a:t>	})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44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1054" y="2425349"/>
            <a:ext cx="8266620" cy="1041751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altLang="ko-KR" sz="4000" b="1" spc="-2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en-US" altLang="ko-KR" sz="4000" b="1" spc="-250" dirty="0" err="1" smtClean="0">
                <a:solidFill>
                  <a:schemeClr val="accent4">
                    <a:lumMod val="50000"/>
                  </a:schemeClr>
                </a:solidFill>
              </a:rPr>
              <a:t>px</a:t>
            </a:r>
            <a:r>
              <a:rPr lang="ko-KR" altLang="en-US" sz="4000" b="1" spc="-250" dirty="0" smtClean="0">
                <a:solidFill>
                  <a:schemeClr val="accent4">
                    <a:lumMod val="50000"/>
                  </a:schemeClr>
                </a:solidFill>
              </a:rPr>
              <a:t>코딩과 </a:t>
            </a:r>
            <a:r>
              <a:rPr lang="en-US" altLang="ko-KR" sz="4000" b="1" spc="-250" dirty="0" err="1" smtClean="0">
                <a:solidFill>
                  <a:schemeClr val="accent4">
                    <a:lumMod val="50000"/>
                  </a:schemeClr>
                </a:solidFill>
              </a:rPr>
              <a:t>em</a:t>
            </a:r>
            <a:r>
              <a:rPr lang="ko-KR" altLang="en-US" sz="4000" b="1" spc="-250" dirty="0" smtClean="0">
                <a:solidFill>
                  <a:schemeClr val="accent4">
                    <a:lumMod val="50000"/>
                  </a:schemeClr>
                </a:solidFill>
              </a:rPr>
              <a:t>코딩</a:t>
            </a:r>
            <a:r>
              <a:rPr lang="en-US" altLang="ko-KR" sz="4000" b="1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ko-KR" sz="4000" b="1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ko-KR" altLang="en-US" sz="4000" b="1" spc="-2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모바일웹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활용기법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en-US" altLang="ko-KR" sz="4000" b="1" spc="-150" dirty="0" err="1">
                <a:solidFill>
                  <a:schemeClr val="accent4">
                    <a:lumMod val="50000"/>
                  </a:schemeClr>
                </a:solidFill>
              </a:rPr>
              <a:t>webkit-overflow-scrolling:touch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</a:rPr>
              <a:t>;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8"/>
            <a:ext cx="8470547" cy="2646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004580"/>
            <a:ext cx="3771900" cy="3181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682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모바일웹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활용기법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a[</a:t>
            </a:r>
            <a:r>
              <a:rPr lang="en-US" altLang="ko-KR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href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</a:rPr>
              <a:t>^=</a:t>
            </a:r>
            <a:r>
              <a:rPr lang="en-US" altLang="ko-KR" sz="4000" b="1" spc="-150" dirty="0" err="1">
                <a:solidFill>
                  <a:schemeClr val="accent4">
                    <a:lumMod val="50000"/>
                  </a:schemeClr>
                </a:solidFill>
              </a:rPr>
              <a:t>tel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</a:rPr>
              <a:t>]{color:#</a:t>
            </a:r>
            <a:r>
              <a:rPr lang="en-US" altLang="ko-KR" sz="4000" b="1" spc="-150" dirty="0" err="1">
                <a:solidFill>
                  <a:schemeClr val="accent4">
                    <a:lumMod val="50000"/>
                  </a:schemeClr>
                </a:solidFill>
              </a:rPr>
              <a:t>fff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</a:rPr>
              <a:t>;}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8"/>
            <a:ext cx="8470547" cy="2646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7" y="2243628"/>
            <a:ext cx="5438766" cy="237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1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모바일웹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활용기법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xpull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8"/>
            <a:ext cx="8470547" cy="2646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4802" y="5484636"/>
            <a:ext cx="8365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&lt;div class="</a:t>
            </a:r>
            <a:r>
              <a:rPr lang="en-US" altLang="ko-KR" dirty="0" err="1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skipTable</a:t>
            </a:r>
            <a:r>
              <a:rPr lang="en-US" altLang="ko-KR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"&gt;&lt;a </a:t>
            </a:r>
            <a:r>
              <a:rPr lang="en-US" altLang="ko-KR" dirty="0" err="1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href</a:t>
            </a:r>
            <a:r>
              <a:rPr lang="en-US" altLang="ko-KR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="#" </a:t>
            </a:r>
            <a:r>
              <a:rPr lang="en-US" altLang="ko-KR" dirty="0" err="1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onclick</a:t>
            </a:r>
            <a:r>
              <a:rPr lang="en-US" altLang="ko-KR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="</a:t>
            </a:r>
            <a:r>
              <a:rPr lang="en-US" altLang="ko-KR" dirty="0" err="1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reloadFunc</a:t>
            </a:r>
            <a:r>
              <a:rPr lang="en-US" altLang="ko-KR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()"&gt;</a:t>
            </a:r>
            <a:r>
              <a:rPr lang="ko-KR" altLang="en-US" dirty="0" err="1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새로고침</a:t>
            </a:r>
            <a:r>
              <a:rPr lang="en-US" altLang="ko-KR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화면을 아래로 끌어당기면 화면갱신이 가능합니다</a:t>
            </a:r>
            <a:r>
              <a:rPr lang="en-US" altLang="ko-KR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.&lt;/a&gt;&lt;/div&gt;</a:t>
            </a:r>
          </a:p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78" y="980323"/>
            <a:ext cx="27622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8794" y="6211669"/>
            <a:ext cx="4697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hlinkClick r:id="rId5"/>
              </a:rPr>
              <a:t>http://</a:t>
            </a:r>
            <a:r>
              <a:rPr lang="en-US" altLang="ko-KR" dirty="0" smtClean="0">
                <a:hlinkClick r:id="rId5"/>
              </a:rPr>
              <a:t>sjovanovic.github.io/xpull/demo.html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03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모바일웹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활용기법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text-indent: -9999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의 오류 사례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8"/>
            <a:ext cx="8470547" cy="2646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38" y="1514968"/>
            <a:ext cx="7654636" cy="452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1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모바일웹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활용기법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해결법 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4" name="내용 개체 틀 2"/>
          <p:cNvSpPr txBox="1">
            <a:spLocks/>
          </p:cNvSpPr>
          <p:nvPr/>
        </p:nvSpPr>
        <p:spPr>
          <a:xfrm>
            <a:off x="302606" y="1624692"/>
            <a:ext cx="8470547" cy="3846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en-US" altLang="ko-KR" sz="2000" b="1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color:transparent</a:t>
            </a: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: 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대체텍스트의 </a:t>
            </a:r>
            <a:r>
              <a:rPr lang="ko-KR" altLang="en-US" sz="20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영역의 길이가 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길면 영역 넘침 현상</a:t>
            </a:r>
            <a:endParaRPr lang="en-US" altLang="ko-KR" sz="20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20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2. &lt;span style=“z-index:-1”&gt;&lt;/span&gt; : span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태그를 </a:t>
            </a:r>
            <a:r>
              <a:rPr lang="ko-KR" altLang="en-US" sz="2000" b="1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추가해야하는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번거로움</a:t>
            </a:r>
            <a:endParaRPr lang="en-US" altLang="ko-KR" sz="20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20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3. letter-spacing:-7px; </a:t>
            </a:r>
            <a:r>
              <a:rPr lang="en-US" altLang="ko-KR" sz="2000" b="1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color:transparent</a:t>
            </a: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: 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글자 간격</a:t>
            </a:r>
            <a:r>
              <a:rPr lang="ko-KR" altLang="en-US" sz="20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을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줄여서 영역 넘침 방지</a:t>
            </a:r>
            <a:endParaRPr lang="en-US" altLang="ko-KR" sz="20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20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4. font-size:5px;color:transparent : 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글자크기 줄여서 영역 넘침 방지</a:t>
            </a:r>
            <a:endParaRPr lang="en-US" altLang="ko-KR" sz="20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12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12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77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모바일웹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활용기법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해결법 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2(</a:t>
            </a:r>
            <a:r>
              <a:rPr lang="en-US" altLang="ko-KR" sz="4000" b="1" spc="-150" dirty="0" err="1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css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수정이 어려울 경우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4" name="내용 개체 틀 2"/>
          <p:cNvSpPr txBox="1">
            <a:spLocks/>
          </p:cNvSpPr>
          <p:nvPr/>
        </p:nvSpPr>
        <p:spPr>
          <a:xfrm>
            <a:off x="302606" y="1624692"/>
            <a:ext cx="8470547" cy="478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before</a:t>
            </a:r>
            <a:r>
              <a:rPr lang="ko-KR" altLang="en-US" sz="20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태그의 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활용</a:t>
            </a:r>
            <a:endParaRPr lang="en-US" altLang="ko-KR" sz="20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12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12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12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1200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※ span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태그에 </a:t>
            </a: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.hide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를 걸어줄 경우</a:t>
            </a:r>
            <a:endParaRPr lang="en-US" altLang="ko-KR" sz="20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20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16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.hide {</a:t>
            </a:r>
            <a:r>
              <a:rPr lang="en-US" altLang="ko-KR" sz="1600" b="1" dirty="0" err="1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position:absolute;display:block</a:t>
            </a:r>
            <a:r>
              <a:rPr lang="en-US" altLang="ko-KR" sz="16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; height: 0; width: 0; font-size: 0; line-height: 0; margin: 0; padding: 0; </a:t>
            </a:r>
            <a:r>
              <a:rPr lang="en-US" altLang="ko-KR" sz="1600" b="1" dirty="0" err="1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overflow:hidden</a:t>
            </a: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;}</a:t>
            </a:r>
          </a:p>
          <a:p>
            <a:pPr marL="0" indent="0">
              <a:buNone/>
            </a:pPr>
            <a:r>
              <a:rPr lang="en-US" altLang="ko-KR" sz="1600" b="1" dirty="0" err="1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caption:before</a:t>
            </a:r>
            <a:r>
              <a:rPr lang="en-US" altLang="ko-KR" sz="16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en-US" altLang="ko-KR" sz="1600" b="1" dirty="0" err="1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legend:before</a:t>
            </a:r>
            <a:r>
              <a:rPr lang="en-US" altLang="ko-KR" sz="16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.</a:t>
            </a:r>
            <a:r>
              <a:rPr lang="en-US" altLang="ko-KR" sz="1600" b="1" dirty="0" err="1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hide:before</a:t>
            </a:r>
            <a:r>
              <a:rPr lang="en-US" altLang="ko-KR" sz="16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{content:'</a:t>
            </a:r>
            <a:r>
              <a:rPr lang="ko-KR" altLang="en-US" sz="16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　</a:t>
            </a: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';}</a:t>
            </a:r>
          </a:p>
          <a:p>
            <a:pPr marL="0" indent="0">
              <a:buNone/>
            </a:pPr>
            <a:endParaRPr lang="en-US" altLang="ko-KR" sz="16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20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※ </a:t>
            </a: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a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태그에 </a:t>
            </a: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absolute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가 걸려있는 경우</a:t>
            </a:r>
            <a:endParaRPr lang="en-US" altLang="ko-KR" sz="20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endParaRPr lang="en-US" altLang="ko-KR" sz="12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16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a:before{position:fixed</a:t>
            </a:r>
            <a:r>
              <a:rPr lang="en-US" altLang="ko-KR" sz="16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; </a:t>
            </a:r>
            <a:r>
              <a:rPr lang="en-US" altLang="ko-KR" sz="1600" b="1" dirty="0" err="1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color:transparent;content</a:t>
            </a:r>
            <a:r>
              <a:rPr lang="en-US" altLang="ko-KR" sz="16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:'</a:t>
            </a:r>
            <a:r>
              <a:rPr lang="ko-KR" altLang="en-US" sz="16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　</a:t>
            </a:r>
            <a:r>
              <a:rPr lang="en-US" altLang="ko-KR" sz="16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';vertical-align:middle;opacity:0;letter-spacing:-50px}</a:t>
            </a:r>
            <a:endParaRPr lang="en-US" altLang="ko-KR" sz="1600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8" y="2232660"/>
            <a:ext cx="852868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0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1054" y="2425349"/>
            <a:ext cx="8266620" cy="1041751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4000" b="1" spc="-2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4000" b="1" spc="-250" dirty="0" err="1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4000" b="1" spc="-2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4000" b="1" spc="-250" dirty="0" err="1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접근성</a:t>
            </a:r>
            <a:r>
              <a:rPr lang="ko-KR" altLang="en-US" sz="4000" b="1" spc="-2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사례</a:t>
            </a:r>
            <a:endParaRPr lang="ko-KR" altLang="en-US" sz="4000" b="1" spc="-2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803" y="3680460"/>
            <a:ext cx="418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http://ui.daum.net/accessibility/mobile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9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접근성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사례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voiceover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설정방법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364803" y="1600628"/>
            <a:ext cx="8470547" cy="127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15" y="2247343"/>
            <a:ext cx="8505635" cy="360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00255" y="4961004"/>
            <a:ext cx="8470547" cy="1714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35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접근성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사례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롤링 </a:t>
            </a:r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베너의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대체 텍스트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127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텍스트가 아닌 </a:t>
            </a:r>
            <a:r>
              <a:rPr lang="ko-KR" altLang="en-US" sz="1200" b="1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콘텐츠는</a:t>
            </a:r>
            <a:r>
              <a:rPr lang="ko-KR" altLang="en-US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대체 가능한 텍스트와 함께 </a:t>
            </a:r>
            <a:r>
              <a:rPr lang="ko-KR" altLang="en-US" sz="12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제공되어야 한다</a:t>
            </a:r>
            <a:r>
              <a:rPr lang="en-US" altLang="ko-KR" sz="12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200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pic>
        <p:nvPicPr>
          <p:cNvPr id="6146" name="Picture 2" descr="C:\Users\w\Desktop\btt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3" y="2653865"/>
            <a:ext cx="4917814" cy="36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1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접근성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사례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롤링 </a:t>
            </a:r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베너의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대체 텍스트 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수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</a:rPr>
              <a:t>정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127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altLang="ko-KR" sz="1200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3" y="1731362"/>
            <a:ext cx="46958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11" y="1710515"/>
            <a:ext cx="3321564" cy="239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en-US" altLang="ko-KR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px</a:t>
            </a:r>
            <a:r>
              <a:rPr lang="ko-KR" altLang="en-US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코딩과 </a:t>
            </a:r>
            <a:r>
              <a:rPr lang="en-US" altLang="ko-KR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em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코딩 </a:t>
            </a:r>
            <a:r>
              <a:rPr lang="ko-KR" altLang="en-US" sz="1800" b="1" spc="-150" dirty="0" err="1" smtClean="0">
                <a:solidFill>
                  <a:schemeClr val="accent4">
                    <a:lumMod val="50000"/>
                  </a:schemeClr>
                </a:solidFill>
              </a:rPr>
              <a:t>모바일</a:t>
            </a:r>
            <a:r>
              <a:rPr lang="ko-KR" altLang="en-US" sz="1800" b="1" spc="-150" dirty="0" smtClean="0">
                <a:solidFill>
                  <a:schemeClr val="accent4">
                    <a:lumMod val="50000"/>
                  </a:schemeClr>
                </a:solidFill>
              </a:rPr>
              <a:t> 웹 상대적 단위</a:t>
            </a:r>
            <a:r>
              <a:rPr lang="en-US" altLang="ko-KR" sz="1800" b="1" spc="-150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altLang="ko-KR" sz="1800" b="1" spc="-150" dirty="0" err="1" smtClean="0">
                <a:solidFill>
                  <a:schemeClr val="accent4">
                    <a:lumMod val="50000"/>
                  </a:schemeClr>
                </a:solidFill>
              </a:rPr>
              <a:t>em</a:t>
            </a:r>
            <a:r>
              <a:rPr lang="en-US" altLang="ko-KR" sz="1800" b="1" spc="-150" dirty="0" smtClean="0">
                <a:solidFill>
                  <a:schemeClr val="accent4">
                    <a:lumMod val="50000"/>
                  </a:schemeClr>
                </a:solidFill>
              </a:rPr>
              <a:t>, %)</a:t>
            </a:r>
            <a:endParaRPr lang="ko-KR" altLang="en-US" sz="1800" b="1" spc="-15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73" y="1493735"/>
            <a:ext cx="2541430" cy="452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3" y="1512316"/>
            <a:ext cx="4520117" cy="258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구부러진 연결선 5"/>
          <p:cNvCxnSpPr/>
          <p:nvPr/>
        </p:nvCxnSpPr>
        <p:spPr>
          <a:xfrm flipV="1">
            <a:off x="3847605" y="2968831"/>
            <a:ext cx="2493818" cy="534390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69298" y="4729972"/>
            <a:ext cx="4464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언제나 해당 비율의 디자인을 고수하고 싶은 </a:t>
            </a:r>
            <a:endParaRPr lang="en-US" altLang="ko-KR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디자인 </a:t>
            </a:r>
            <a:r>
              <a:rPr lang="ko-KR" altLang="en-US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위주의 </a:t>
            </a:r>
            <a:r>
              <a:rPr lang="ko-KR" altLang="en-US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사이트에 적합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500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접근성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사례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롤링 </a:t>
            </a:r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베너의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대체 텍스트 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수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</a:rPr>
              <a:t>정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127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altLang="ko-KR" sz="1200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38375"/>
            <a:ext cx="56388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8160" y="5177641"/>
            <a:ext cx="7002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hlinkClick r:id="rId5"/>
              </a:rPr>
              <a:t>https://</a:t>
            </a:r>
            <a:r>
              <a:rPr lang="en-US" altLang="ko-KR" dirty="0" smtClean="0">
                <a:hlinkClick r:id="rId5"/>
              </a:rPr>
              <a:t>www.samsungpop.com/mobile/home/main.do?cmd=main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33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접근성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사례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</a:rPr>
              <a:t>컨트롤 간 충분한 간격 </a:t>
            </a: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188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“컨트롤은 충분한 간격으로 배치하는 것이 바람직하다</a:t>
            </a:r>
            <a:r>
              <a:rPr lang="en-US" altLang="ko-KR" sz="20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."</a:t>
            </a:r>
          </a:p>
          <a:p>
            <a:pPr marL="0" indent="0">
              <a:buNone/>
            </a:pPr>
            <a:endParaRPr lang="en-US" altLang="ko-KR" sz="1200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4" y="2683582"/>
            <a:ext cx="38766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3" y="3864682"/>
            <a:ext cx="7086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802" y="5852101"/>
            <a:ext cx="594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hlinkClick r:id="rId6"/>
              </a:rPr>
              <a:t>http://</a:t>
            </a:r>
            <a:r>
              <a:rPr lang="en-US" altLang="ko-KR" dirty="0" smtClean="0">
                <a:hlinkClick r:id="rId6"/>
              </a:rPr>
              <a:t>ui.daum.net/accessibility/mobile/index_web_14_1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54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초점이동 순서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1576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b="1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클라우드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구축 중 </a:t>
            </a:r>
            <a:r>
              <a:rPr lang="ko-KR" altLang="en-US" sz="2000" b="1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접근성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초점 이동 때문에 걷어내게 된 기능</a:t>
            </a:r>
            <a:endParaRPr lang="en-US" altLang="ko-KR" sz="20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64803" y="3719788"/>
            <a:ext cx="8406000" cy="2612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200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53" y="2213955"/>
            <a:ext cx="2401061" cy="182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803" y="5846387"/>
            <a:ext cx="725243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hlinkClick r:id="rId5"/>
              </a:rPr>
              <a:t>http</a:t>
            </a:r>
            <a:r>
              <a:rPr lang="en-US" altLang="ko-KR" sz="2000" dirty="0" smtClean="0">
                <a:hlinkClick r:id="rId5"/>
              </a:rPr>
              <a:t>://kloudbeer.com/</a:t>
            </a:r>
            <a:endParaRPr lang="en-US" altLang="ko-KR" sz="2000" dirty="0" smtClean="0"/>
          </a:p>
          <a:p>
            <a:r>
              <a:rPr lang="en-US" altLang="ko-KR" sz="2000" dirty="0">
                <a:hlinkClick r:id="rId6"/>
              </a:rPr>
              <a:t>http://</a:t>
            </a:r>
            <a:r>
              <a:rPr lang="en-US" altLang="ko-KR" sz="2000" dirty="0" smtClean="0">
                <a:hlinkClick r:id="rId6"/>
              </a:rPr>
              <a:t>desandro.github.io/masonry/demos/infinite-scroll.html</a:t>
            </a:r>
            <a:endParaRPr lang="en-US" altLang="ko-KR" sz="2000" dirty="0" smtClean="0"/>
          </a:p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53" y="4122441"/>
            <a:ext cx="7407462" cy="172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접근성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사례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46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초점이동 순서 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추가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1576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b="1" dirty="0" err="1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네이버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같은 경우에 대한 고민</a:t>
            </a:r>
            <a:endParaRPr lang="en-US" altLang="ko-KR" sz="2000" b="1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64803" y="3719788"/>
            <a:ext cx="8406000" cy="2612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200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803" y="5846387"/>
            <a:ext cx="247478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hlinkClick r:id="rId4"/>
              </a:rPr>
              <a:t>http://m.naver.com</a:t>
            </a:r>
            <a:r>
              <a:rPr lang="en-US" altLang="ko-KR" sz="2000" dirty="0" smtClean="0">
                <a:hlinkClick r:id="rId4"/>
              </a:rPr>
              <a:t>/</a:t>
            </a:r>
            <a:endParaRPr lang="en-US" altLang="ko-KR" sz="2000" dirty="0" smtClean="0"/>
          </a:p>
          <a:p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접근성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사례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31" y="2131796"/>
            <a:ext cx="5259305" cy="340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아래쪽 화살표 5"/>
          <p:cNvSpPr/>
          <p:nvPr/>
        </p:nvSpPr>
        <p:spPr>
          <a:xfrm>
            <a:off x="5415148" y="3662036"/>
            <a:ext cx="797778" cy="1610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아래쪽 화살표 15"/>
          <p:cNvSpPr/>
          <p:nvPr/>
        </p:nvSpPr>
        <p:spPr>
          <a:xfrm>
            <a:off x="2729345" y="3027457"/>
            <a:ext cx="797778" cy="1610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12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접근성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사례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레이어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팝업 </a:t>
            </a:r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클로즈시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초점의 귀환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188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3" y="1492580"/>
            <a:ext cx="3437273" cy="175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328" y="1492580"/>
            <a:ext cx="4351014" cy="31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3439" y="4826627"/>
            <a:ext cx="4971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setTimeout</a:t>
            </a:r>
            <a:r>
              <a:rPr lang="en-US" altLang="ko-KR" dirty="0"/>
              <a:t>(function(){</a:t>
            </a:r>
          </a:p>
          <a:p>
            <a:r>
              <a:rPr lang="en-US" altLang="ko-KR" dirty="0"/>
              <a:t>	</a:t>
            </a:r>
            <a:r>
              <a:rPr lang="en-US" altLang="ko-KR" dirty="0" smtClean="0"/>
              <a:t>$('.</a:t>
            </a:r>
            <a:r>
              <a:rPr lang="en-US" altLang="ko-KR" dirty="0" err="1"/>
              <a:t>today_section</a:t>
            </a:r>
            <a:r>
              <a:rPr lang="en-US" altLang="ko-KR" dirty="0"/>
              <a:t>').find('</a:t>
            </a:r>
            <a:r>
              <a:rPr lang="en-US" altLang="ko-KR" dirty="0" err="1"/>
              <a:t>a:last</a:t>
            </a:r>
            <a:r>
              <a:rPr lang="en-US" altLang="ko-KR" dirty="0"/>
              <a:t>').focus();</a:t>
            </a:r>
          </a:p>
          <a:p>
            <a:r>
              <a:rPr lang="en-US" altLang="ko-KR" dirty="0" smtClean="0"/>
              <a:t>}, </a:t>
            </a:r>
            <a:r>
              <a:rPr lang="en-US" altLang="ko-KR" dirty="0"/>
              <a:t>100);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97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초점의 이동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188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dirty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3" y="2631800"/>
            <a:ext cx="2909823" cy="276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30" y="3429000"/>
            <a:ext cx="4124615" cy="108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025063" y="2804160"/>
            <a:ext cx="708660" cy="1840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접근성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사례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28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자막 제공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188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0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“멀티미디어 </a:t>
            </a:r>
            <a:r>
              <a:rPr lang="ko-KR" altLang="en-US" sz="2000" b="1" dirty="0" err="1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콘텐츠에는</a:t>
            </a:r>
            <a:r>
              <a:rPr lang="ko-KR" altLang="en-US" sz="20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동등한 내용의 자막</a:t>
            </a:r>
            <a:r>
              <a:rPr lang="en-US" altLang="ko-KR" sz="20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000" b="1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원고 또는 수화가 제공되어야 </a:t>
            </a:r>
            <a:r>
              <a:rPr lang="ko-KR" altLang="en-US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한다</a:t>
            </a:r>
            <a:r>
              <a:rPr lang="en-US" altLang="ko-KR" sz="20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."</a:t>
            </a:r>
            <a:endParaRPr lang="en-US" altLang="ko-KR" sz="20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None/>
            </a:pPr>
            <a:r>
              <a:rPr lang="en-US" altLang="ko-KR" sz="2000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*</a:t>
            </a:r>
            <a:r>
              <a:rPr lang="en-US" altLang="ko-KR" sz="200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00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스타일로 </a:t>
            </a:r>
            <a:r>
              <a:rPr lang="en-US" altLang="ko-KR" sz="2000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overflow:scroll</a:t>
            </a:r>
            <a:r>
              <a:rPr lang="en-US" altLang="ko-KR" sz="200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00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속성이 제공될 경우 해당 </a:t>
            </a:r>
            <a:r>
              <a:rPr lang="ko-KR" altLang="en-US" sz="2000" dirty="0" err="1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엘리먼트에</a:t>
            </a:r>
            <a:r>
              <a:rPr lang="ko-KR" altLang="en-US" sz="200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tab-index=“0” </a:t>
            </a:r>
            <a:r>
              <a:rPr lang="ko-KR" altLang="en-US" sz="200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을 적용해야 된다</a:t>
            </a:r>
            <a:r>
              <a:rPr lang="en-US" altLang="ko-KR" sz="2000" dirty="0" smtClean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000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64" y="3013183"/>
            <a:ext cx="4570122" cy="296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800" spc="-3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접근성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사례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1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854055"/>
            <a:ext cx="8229600" cy="1143000"/>
          </a:xfrm>
        </p:spPr>
        <p:txBody>
          <a:bodyPr/>
          <a:lstStyle/>
          <a:p>
            <a:r>
              <a:rPr lang="ko-KR" altLang="en-US" b="1" dirty="0" err="1" smtClean="0"/>
              <a:t>니</a:t>
            </a:r>
            <a:r>
              <a:rPr lang="ko-KR" altLang="en-US" b="1" dirty="0"/>
              <a:t> </a:t>
            </a:r>
            <a:r>
              <a:rPr lang="ko-KR" altLang="en-US" b="1" dirty="0" smtClean="0"/>
              <a:t>부모형제를 찾아서</a:t>
            </a:r>
            <a:endParaRPr lang="ko-KR" altLang="en-US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3157476"/>
            <a:ext cx="2800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9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친부모 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parent()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별책부록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40" y="2928594"/>
            <a:ext cx="1393326" cy="184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8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족보찾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</a:rPr>
              <a:t>기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parents(‘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이름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’)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별책부록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1632734"/>
            <a:ext cx="36861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1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px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코딩 </a:t>
            </a:r>
            <a:r>
              <a:rPr lang="ko-KR" altLang="en-US" sz="2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모바일</a:t>
            </a:r>
            <a:r>
              <a:rPr lang="ko-KR" altLang="en-US" sz="2000" b="1" spc="-150" dirty="0" smtClean="0">
                <a:solidFill>
                  <a:schemeClr val="accent4">
                    <a:lumMod val="50000"/>
                  </a:schemeClr>
                </a:solidFill>
              </a:rPr>
              <a:t> 웹 절대적 단위</a:t>
            </a:r>
            <a:r>
              <a:rPr lang="en-US" altLang="ko-KR" sz="2000" b="1" spc="-150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altLang="ko-KR" sz="2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px</a:t>
            </a:r>
            <a:r>
              <a:rPr lang="en-US" altLang="ko-KR" sz="2000" b="1" spc="-15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ko-KR" altLang="en-US" sz="2000" b="1" spc="-15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202874" y="1892359"/>
            <a:ext cx="6394466" cy="171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ko-KR" altLang="en-US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5" y="1519768"/>
            <a:ext cx="2247425" cy="396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23" y="1629325"/>
            <a:ext cx="3946436" cy="22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11" y="4456088"/>
            <a:ext cx="3270403" cy="182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871" y="2638104"/>
            <a:ext cx="1852932" cy="329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내용 개체 틀 2"/>
          <p:cNvSpPr txBox="1">
            <a:spLocks/>
          </p:cNvSpPr>
          <p:nvPr/>
        </p:nvSpPr>
        <p:spPr>
          <a:xfrm>
            <a:off x="2202874" y="3521723"/>
            <a:ext cx="4909253" cy="171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ko-KR" altLang="en-US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en-US" altLang="ko-KR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px</a:t>
            </a:r>
            <a:r>
              <a:rPr lang="ko-KR" altLang="en-US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코딩과 </a:t>
            </a:r>
            <a:r>
              <a:rPr lang="en-US" altLang="ko-KR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4037610" y="4797624"/>
            <a:ext cx="530193" cy="0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2510880" y="1891590"/>
            <a:ext cx="0" cy="282359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202874" y="1892359"/>
            <a:ext cx="170410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1979223" y="2188067"/>
            <a:ext cx="170410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02770" y="3646740"/>
            <a:ext cx="34067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보여주고자 하는 정보성 페이지가</a:t>
            </a:r>
            <a:endParaRPr lang="en-US" altLang="ko-KR" b="1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많은 경우의 사이트에 적합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11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자식 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children()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별책부록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40" y="1525389"/>
            <a:ext cx="1393326" cy="184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40" y="2928594"/>
            <a:ext cx="1393326" cy="184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25" y="4223471"/>
            <a:ext cx="400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0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형제자매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</a:rPr>
              <a:t>들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siblings()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별책부록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40" y="1525389"/>
            <a:ext cx="1393326" cy="184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40" y="2927268"/>
            <a:ext cx="1393326" cy="184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15" y="4293559"/>
            <a:ext cx="828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6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호구조사 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$(‘div’).find(‘</a:t>
            </a:r>
            <a:r>
              <a:rPr lang="en-US" altLang="ko-KR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ul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’)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별책부록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16" y="2399230"/>
            <a:ext cx="567773" cy="113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49" y="3735419"/>
            <a:ext cx="828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76" y="3735419"/>
            <a:ext cx="828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151" y="3735419"/>
            <a:ext cx="828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오른쪽 화살표 1"/>
          <p:cNvSpPr/>
          <p:nvPr/>
        </p:nvSpPr>
        <p:spPr>
          <a:xfrm rot="2800752">
            <a:off x="4913684" y="3384688"/>
            <a:ext cx="588501" cy="21758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7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신상털기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</a:rPr>
              <a:t>$(‘div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’).filter(‘</a:t>
            </a:r>
            <a:r>
              <a:rPr lang="en-US" altLang="ko-KR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ul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’)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별책부록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65" y="2862367"/>
            <a:ext cx="567773" cy="113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117" y="2862365"/>
            <a:ext cx="567773" cy="113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13" y="2862366"/>
            <a:ext cx="567773" cy="113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오른쪽 화살표 8"/>
          <p:cNvSpPr/>
          <p:nvPr/>
        </p:nvSpPr>
        <p:spPr>
          <a:xfrm rot="5400000">
            <a:off x="4369335" y="2292158"/>
            <a:ext cx="588501" cy="21758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3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부동산 구입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wrap()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별책부록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13" y="2719386"/>
            <a:ext cx="16668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0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앞 집 </a:t>
            </a:r>
            <a:r>
              <a:rPr lang="en-US" altLang="ko-KR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prev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()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별책부록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31" y="2928689"/>
            <a:ext cx="14859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13" y="2719386"/>
            <a:ext cx="16668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2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뒷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집 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next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()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별책부록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93" y="2571750"/>
            <a:ext cx="1000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31" y="2928689"/>
            <a:ext cx="14859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13" y="2719386"/>
            <a:ext cx="16668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4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앞집 이사 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before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()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별책부록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79" y="4233614"/>
            <a:ext cx="808659" cy="104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31" y="2928689"/>
            <a:ext cx="14859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6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</a:rPr>
              <a:t>뒷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집 이사 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after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()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별책부록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93" y="4191248"/>
            <a:ext cx="1087754" cy="11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93" y="2571750"/>
            <a:ext cx="1000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1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우리집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앞방 세주기 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prepend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()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별책부록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13" y="2719386"/>
            <a:ext cx="16668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55" y="4299583"/>
            <a:ext cx="665533" cy="103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3" y="700126"/>
            <a:ext cx="8340797" cy="532681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어떤 단위를 사용하여 제작해야 될까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?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00050" y="1880436"/>
            <a:ext cx="1467296" cy="164729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spc="-50" dirty="0" err="1" smtClean="0">
                <a:latin typeface="나눔고딕" pitchFamily="50" charset="-127"/>
                <a:ea typeface="나눔고딕" pitchFamily="50" charset="-127"/>
              </a:rPr>
              <a:t>em</a:t>
            </a:r>
            <a:endParaRPr lang="ko-KR" altLang="en-US" sz="1400" b="1" spc="-5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924050" y="1880436"/>
            <a:ext cx="6300496" cy="164729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디자이너가 디자인 한 비율 그대로 디바이스 브라우저 별로 적용가능</a:t>
            </a: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비율 별로 한번에 모든 디바이스 브라우저에 최적화 하기 용이함</a:t>
            </a: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가로 화면으로 보게 될 경우엔 거의 </a:t>
            </a:r>
            <a:r>
              <a:rPr lang="ko-KR" altLang="en-US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컨텐츠가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가려지게 됨</a:t>
            </a: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개발하는데 </a:t>
            </a:r>
            <a:r>
              <a:rPr lang="ko-KR" altLang="en-US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일일히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px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을 </a:t>
            </a:r>
            <a:r>
              <a:rPr lang="en-US" altLang="ko-KR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단위로 변경해야 되는 어려움이 있음</a:t>
            </a: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디자인 위주의 </a:t>
            </a:r>
            <a:r>
              <a:rPr lang="ko-KR" altLang="en-US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페이지에 적합함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00050" y="3653904"/>
            <a:ext cx="1467296" cy="164729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spc="-50" dirty="0" err="1" smtClean="0">
                <a:latin typeface="나눔고딕" pitchFamily="50" charset="-127"/>
                <a:ea typeface="나눔고딕" pitchFamily="50" charset="-127"/>
              </a:rPr>
              <a:t>px</a:t>
            </a:r>
            <a:endParaRPr lang="ko-KR" altLang="en-US" sz="1400" b="1" spc="-5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924050" y="3653904"/>
            <a:ext cx="6300496" cy="164729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기존의 </a:t>
            </a:r>
            <a:r>
              <a:rPr lang="en-US" altLang="ko-KR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px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단위로 작업하기 때문에 개발이 웹 작업과 마찬가지로 용이함</a:t>
            </a: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가로</a:t>
            </a:r>
            <a:r>
              <a:rPr lang="en-US" altLang="ko-KR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세로 화면에서 똑같은 크기를 보여주기 때문에 보다 많은 정보를 보여줄 수 있음</a:t>
            </a: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가로 화면의 경우를 따로 </a:t>
            </a:r>
            <a:r>
              <a:rPr lang="ko-KR" altLang="en-US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네이버처럼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디자인하지 않는 경우는 가로 비율자체가 다소 애매하게 띄어질 수 있음</a:t>
            </a: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정보성 위주의 </a:t>
            </a:r>
            <a:r>
              <a:rPr lang="ko-KR" altLang="en-US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페이지에 적합함</a:t>
            </a:r>
            <a:endParaRPr lang="en-US" altLang="ko-KR" sz="1200" b="1" spc="-50" dirty="0" smtClean="0">
              <a:solidFill>
                <a:schemeClr val="tx2">
                  <a:lumMod val="90000"/>
                  <a:lumOff val="1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542925" lvl="0" indent="-276225">
              <a:lnSpc>
                <a:spcPct val="150000"/>
              </a:lnSpc>
              <a:buFont typeface="Wingdings" pitchFamily="2" charset="2"/>
              <a:buChar char="§"/>
              <a:tabLst>
                <a:tab pos="1162050" algn="l"/>
              </a:tabLst>
            </a:pPr>
            <a:r>
              <a:rPr lang="ko-KR" altLang="en-US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모바일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웹이지만 </a:t>
            </a:r>
            <a:r>
              <a:rPr lang="ko-KR" altLang="en-US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고객사에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따라 </a:t>
            </a:r>
            <a:r>
              <a:rPr lang="ko-KR" altLang="en-US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태블릿까지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b="1" spc="-5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반응형으로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 지원해달라는 </a:t>
            </a:r>
            <a:r>
              <a:rPr lang="ko-KR" altLang="en-US" sz="12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경</a:t>
            </a:r>
            <a:r>
              <a:rPr lang="ko-KR" altLang="en-US" sz="1200" b="1" spc="-5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itchFamily="50" charset="-127"/>
                <a:ea typeface="나눔고딕" pitchFamily="50" charset="-127"/>
              </a:rPr>
              <a:t>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en-US" altLang="ko-KR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en-US" altLang="ko-KR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px</a:t>
            </a:r>
            <a:r>
              <a:rPr lang="ko-KR" altLang="en-US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코딩과 </a:t>
            </a:r>
            <a:r>
              <a:rPr lang="en-US" altLang="ko-KR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84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우리집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뒷방 세주기 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append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()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별책부록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13" y="2719386"/>
            <a:ext cx="16668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55" y="4299583"/>
            <a:ext cx="665533" cy="103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40" y="4299583"/>
            <a:ext cx="722133" cy="133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49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우리집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뒷방 세주기 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append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()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별책부록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13" y="2719386"/>
            <a:ext cx="16668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55" y="4299583"/>
            <a:ext cx="665533" cy="103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40" y="4299583"/>
            <a:ext cx="722133" cy="133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0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가진 자 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has()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별책부록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803" y="1543792"/>
            <a:ext cx="67805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&lt;div id="test"&gt;</a:t>
            </a:r>
            <a:br>
              <a:rPr lang="en-US" altLang="ko-KR" dirty="0"/>
            </a:br>
            <a:r>
              <a:rPr lang="en-US" altLang="ko-KR" dirty="0"/>
              <a:t>&lt;p&gt;No1 </a:t>
            </a:r>
            <a:r>
              <a:rPr lang="ko-KR" altLang="en-US" dirty="0"/>
              <a:t>쇼핑몰 </a:t>
            </a:r>
            <a:r>
              <a:rPr lang="en-US" altLang="ko-KR" dirty="0"/>
              <a:t>: &lt;span class='text'&gt;No1 </a:t>
            </a:r>
            <a:r>
              <a:rPr lang="ko-KR" altLang="en-US" dirty="0"/>
              <a:t>쇼핑몰</a:t>
            </a:r>
            <a:r>
              <a:rPr lang="en-US" altLang="ko-KR" dirty="0"/>
              <a:t>&lt;/span&gt;&lt;/p&gt;</a:t>
            </a:r>
            <a:br>
              <a:rPr lang="en-US" altLang="ko-KR" dirty="0"/>
            </a:br>
            <a:r>
              <a:rPr lang="en-US" altLang="ko-KR" dirty="0"/>
              <a:t>&lt;p&gt;No2 </a:t>
            </a:r>
            <a:r>
              <a:rPr lang="ko-KR" altLang="en-US" dirty="0"/>
              <a:t>쇼핑몰</a:t>
            </a:r>
            <a:r>
              <a:rPr lang="en-US" altLang="ko-KR" dirty="0"/>
              <a:t>&lt;/p&gt;</a:t>
            </a:r>
            <a:br>
              <a:rPr lang="en-US" altLang="ko-KR" dirty="0"/>
            </a:br>
            <a:r>
              <a:rPr lang="en-US" altLang="ko-KR" dirty="0"/>
              <a:t>&lt;p&gt;No3 </a:t>
            </a:r>
            <a:r>
              <a:rPr lang="ko-KR" altLang="en-US" dirty="0"/>
              <a:t>쇼핑몰</a:t>
            </a:r>
            <a:r>
              <a:rPr lang="en-US" altLang="ko-KR" dirty="0"/>
              <a:t>&lt;/p&gt;</a:t>
            </a:r>
            <a:br>
              <a:rPr lang="en-US" altLang="ko-KR" dirty="0"/>
            </a:br>
            <a:r>
              <a:rPr lang="en-US" altLang="ko-KR" dirty="0"/>
              <a:t>&lt;/div&gt;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&lt;script&gt;</a:t>
            </a:r>
            <a:br>
              <a:rPr lang="en-US" altLang="ko-KR" dirty="0"/>
            </a:br>
            <a:r>
              <a:rPr lang="en-US" altLang="ko-KR" dirty="0" smtClean="0"/>
              <a:t>	$('#</a:t>
            </a:r>
            <a:r>
              <a:rPr lang="en-US" altLang="ko-KR" dirty="0"/>
              <a:t>test').has('p').</a:t>
            </a:r>
            <a:r>
              <a:rPr lang="en-US" altLang="ko-KR" dirty="0" err="1"/>
              <a:t>css</a:t>
            </a:r>
            <a:r>
              <a:rPr lang="en-US" altLang="ko-KR" dirty="0"/>
              <a:t>('color', '#00f');</a:t>
            </a:r>
            <a:br>
              <a:rPr lang="en-US" altLang="ko-KR" dirty="0"/>
            </a:br>
            <a:r>
              <a:rPr lang="en-US" altLang="ko-KR" dirty="0"/>
              <a:t>&lt;/script&gt;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64803" y="442413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solidFill>
                  <a:srgbClr val="00B0F0"/>
                </a:solidFill>
              </a:rPr>
              <a:t>No1 </a:t>
            </a:r>
            <a:r>
              <a:rPr lang="ko-KR" altLang="en-US" dirty="0">
                <a:solidFill>
                  <a:srgbClr val="00B0F0"/>
                </a:solidFill>
              </a:rPr>
              <a:t>쇼핑몰 </a:t>
            </a:r>
            <a:r>
              <a:rPr lang="en-US" altLang="ko-KR" dirty="0">
                <a:solidFill>
                  <a:srgbClr val="00B0F0"/>
                </a:solidFill>
              </a:rPr>
              <a:t>: </a:t>
            </a:r>
            <a:r>
              <a:rPr lang="ko-KR" altLang="en-US" dirty="0">
                <a:solidFill>
                  <a:srgbClr val="00B0F0"/>
                </a:solidFill>
              </a:rPr>
              <a:t>최고를 자랑하는</a:t>
            </a:r>
            <a:r>
              <a:rPr lang="en-US" altLang="ko-KR" dirty="0">
                <a:solidFill>
                  <a:srgbClr val="00B0F0"/>
                </a:solidFill>
              </a:rPr>
              <a:t>1</a:t>
            </a:r>
            <a:r>
              <a:rPr lang="ko-KR" altLang="en-US" dirty="0">
                <a:solidFill>
                  <a:srgbClr val="00B0F0"/>
                </a:solidFill>
              </a:rPr>
              <a:t>위 쇼핑몰</a:t>
            </a:r>
          </a:p>
          <a:p>
            <a:r>
              <a:rPr lang="en-US" altLang="ko-KR" dirty="0"/>
              <a:t>No2 </a:t>
            </a:r>
            <a:r>
              <a:rPr lang="ko-KR" altLang="en-US" dirty="0"/>
              <a:t>쇼핑몰</a:t>
            </a:r>
          </a:p>
          <a:p>
            <a:r>
              <a:rPr lang="en-US" altLang="ko-KR" dirty="0"/>
              <a:t>No3 </a:t>
            </a:r>
            <a:r>
              <a:rPr lang="ko-KR" altLang="en-US" dirty="0"/>
              <a:t>쇼핑몰</a:t>
            </a:r>
          </a:p>
          <a:p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20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클래스 있나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ko-KR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hasClass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()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별책부록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803" y="1543792"/>
            <a:ext cx="7500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if($(‘</a:t>
            </a:r>
            <a:r>
              <a:rPr lang="ko-KR" altLang="en-US" dirty="0" smtClean="0"/>
              <a:t>아이디</a:t>
            </a:r>
            <a:r>
              <a:rPr lang="en-US" altLang="ko-KR" dirty="0" smtClean="0"/>
              <a:t>’).</a:t>
            </a:r>
            <a:r>
              <a:rPr lang="en-US" altLang="ko-KR" dirty="0" err="1" smtClean="0"/>
              <a:t>hasClass</a:t>
            </a:r>
            <a:r>
              <a:rPr lang="en-US" altLang="ko-KR" dirty="0" smtClean="0"/>
              <a:t>(‘</a:t>
            </a:r>
            <a:r>
              <a:rPr lang="ko-KR" altLang="en-US" dirty="0" smtClean="0"/>
              <a:t>클래스</a:t>
            </a:r>
            <a:r>
              <a:rPr lang="en-US" altLang="ko-KR" dirty="0" smtClean="0"/>
              <a:t>’)){</a:t>
            </a:r>
          </a:p>
          <a:p>
            <a:r>
              <a:rPr lang="en-US" altLang="ko-KR" dirty="0" smtClean="0"/>
              <a:t>	</a:t>
            </a:r>
            <a:r>
              <a:rPr lang="ko-KR" altLang="en-US" dirty="0" smtClean="0"/>
              <a:t>해당 </a:t>
            </a:r>
            <a:r>
              <a:rPr lang="ko-KR" altLang="en-US" dirty="0" err="1" smtClean="0"/>
              <a:t>셀렉터가</a:t>
            </a:r>
            <a:r>
              <a:rPr lang="ko-KR" altLang="en-US" dirty="0" smtClean="0"/>
              <a:t> 클래스를 가지고 있을 경우 </a:t>
            </a:r>
            <a:r>
              <a:rPr lang="en-US" altLang="ko-KR" dirty="0" smtClean="0"/>
              <a:t>true </a:t>
            </a:r>
            <a:r>
              <a:rPr lang="ko-KR" altLang="en-US" dirty="0" err="1" smtClean="0"/>
              <a:t>아닐경우</a:t>
            </a:r>
            <a:r>
              <a:rPr lang="ko-KR" altLang="en-US" dirty="0" smtClean="0"/>
              <a:t> </a:t>
            </a:r>
            <a:r>
              <a:rPr lang="en-US" altLang="ko-KR" dirty="0" smtClean="0"/>
              <a:t>false</a:t>
            </a:r>
          </a:p>
          <a:p>
            <a:r>
              <a:rPr lang="en-US" altLang="ko-KR" dirty="0" smtClean="0"/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42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셀렉터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있나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</a:rPr>
              <a:t>is()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별책부록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803" y="1543792"/>
            <a:ext cx="8185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if($(‘</a:t>
            </a:r>
            <a:r>
              <a:rPr lang="ko-KR" altLang="en-US" dirty="0" smtClean="0"/>
              <a:t>아이디</a:t>
            </a:r>
            <a:r>
              <a:rPr lang="en-US" altLang="ko-KR" dirty="0" smtClean="0"/>
              <a:t>’).is(‘li’)){</a:t>
            </a:r>
          </a:p>
          <a:p>
            <a:r>
              <a:rPr lang="en-US" altLang="ko-KR" dirty="0" smtClean="0"/>
              <a:t>	</a:t>
            </a:r>
            <a:r>
              <a:rPr lang="ko-KR" altLang="en-US" dirty="0" smtClean="0"/>
              <a:t>해당 </a:t>
            </a:r>
            <a:r>
              <a:rPr lang="ko-KR" altLang="en-US" dirty="0" err="1" smtClean="0"/>
              <a:t>셀렉터가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예를들어</a:t>
            </a:r>
            <a:r>
              <a:rPr lang="ko-KR" altLang="en-US" dirty="0" smtClean="0"/>
              <a:t> </a:t>
            </a:r>
            <a:r>
              <a:rPr lang="en-US" altLang="ko-KR" dirty="0" smtClean="0"/>
              <a:t>()</a:t>
            </a:r>
            <a:r>
              <a:rPr lang="ko-KR" altLang="en-US" dirty="0" smtClean="0"/>
              <a:t>안의 </a:t>
            </a:r>
            <a:r>
              <a:rPr lang="ko-KR" altLang="en-US" dirty="0" err="1" smtClean="0"/>
              <a:t>앨리먼트일</a:t>
            </a:r>
            <a:r>
              <a:rPr lang="ko-KR" altLang="en-US" dirty="0" smtClean="0"/>
              <a:t> 경우 </a:t>
            </a:r>
            <a:r>
              <a:rPr lang="en-US" altLang="ko-KR" dirty="0" smtClean="0"/>
              <a:t>true </a:t>
            </a:r>
            <a:r>
              <a:rPr lang="ko-KR" altLang="en-US" dirty="0" smtClean="0"/>
              <a:t>아니면 </a:t>
            </a:r>
            <a:r>
              <a:rPr lang="en-US" altLang="ko-KR" dirty="0" smtClean="0"/>
              <a:t>false</a:t>
            </a:r>
          </a:p>
          <a:p>
            <a:r>
              <a:rPr lang="en-US" altLang="ko-KR" dirty="0" smtClean="0"/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03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filter - first, last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별책부록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8" name="Picture 2" descr="http://taeyo.net/columns/images/jQuery0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58" y="2079708"/>
            <a:ext cx="42862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9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9573256" cy="580926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spc="-1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filter – nth-child()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5. </a:t>
            </a:r>
            <a:r>
              <a:rPr lang="ko-KR" altLang="en-US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별책부록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7650" name="Picture 2" descr="http://taeyo.net/columns/images/jQuery0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78" y="2349858"/>
            <a:ext cx="42862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1054" y="2425349"/>
            <a:ext cx="3474171" cy="1041751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4000" b="1" spc="-2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감사합니다</a:t>
            </a:r>
            <a:endParaRPr lang="ko-KR" altLang="en-US" sz="4000" b="1" spc="-2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1054" y="2425349"/>
            <a:ext cx="8266620" cy="1041751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altLang="ko-KR" sz="4000" b="1" spc="-25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en-US" altLang="ko-KR" sz="4000" b="1" spc="-250" dirty="0" err="1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4000" b="1" spc="-250" dirty="0" smtClean="0">
                <a:solidFill>
                  <a:schemeClr val="accent4">
                    <a:lumMod val="50000"/>
                  </a:schemeClr>
                </a:solidFill>
              </a:rPr>
              <a:t>코딩 계산법</a:t>
            </a:r>
            <a:r>
              <a:rPr lang="en-US" altLang="ko-KR" sz="4000" b="1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ko-KR" sz="4000" b="1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ko-KR" altLang="en-US" sz="4000" b="1" spc="-2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en-US" altLang="ko-KR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코딩법</a:t>
            </a:r>
            <a:r>
              <a:rPr lang="ko-KR" altLang="en-US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계산법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모바일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웹 해상도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19" y="1377703"/>
            <a:ext cx="2069524" cy="474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911" y="1375066"/>
            <a:ext cx="204354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58" y="1378992"/>
            <a:ext cx="1982932" cy="475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내용 개체 틀 2"/>
          <p:cNvSpPr txBox="1">
            <a:spLocks/>
          </p:cNvSpPr>
          <p:nvPr/>
        </p:nvSpPr>
        <p:spPr>
          <a:xfrm>
            <a:off x="398341" y="1884985"/>
            <a:ext cx="3210417" cy="413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/>
            <a:r>
              <a:rPr lang="en-US" altLang="ko-KR" sz="1200" dirty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  <a:hlinkClick r:id="rId7"/>
              </a:rPr>
              <a:t>http://troy.labs.daum.net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  <a:hlinkClick r:id="rId7"/>
              </a:rPr>
              <a:t>/</a:t>
            </a:r>
            <a:r>
              <a:rPr lang="en-US" altLang="ko-KR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200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참고</a:t>
            </a: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180975"/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9" y="4494744"/>
            <a:ext cx="214688" cy="23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256544" y="700126"/>
            <a:ext cx="6995120" cy="580926"/>
          </a:xfrm>
        </p:spPr>
        <p:txBody>
          <a:bodyPr>
            <a:noAutofit/>
          </a:bodyPr>
          <a:lstStyle/>
          <a:p>
            <a:pPr algn="l"/>
            <a:r>
              <a:rPr lang="ko-KR" altLang="en-US" sz="4000" b="1" spc="-150" dirty="0" err="1" smtClean="0">
                <a:solidFill>
                  <a:schemeClr val="accent4">
                    <a:lumMod val="50000"/>
                  </a:schemeClr>
                </a:solidFill>
              </a:rPr>
              <a:t>모바일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</a:rPr>
              <a:t> 웹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</a:rPr>
              <a:t>해상도</a:t>
            </a:r>
            <a:endParaRPr lang="ko-KR" altLang="en-US" sz="4000" b="1" spc="-150" dirty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59795" y="1631109"/>
            <a:ext cx="8470547" cy="127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28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Q. </a:t>
            </a:r>
            <a:r>
              <a:rPr lang="ko-KR" altLang="en-US" sz="28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왜</a:t>
            </a:r>
            <a:r>
              <a:rPr lang="en-US" altLang="ko-KR" sz="28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? </a:t>
            </a:r>
            <a:r>
              <a:rPr lang="ko-KR" altLang="en-US" sz="28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크기가 똑같을까</a:t>
            </a:r>
            <a:r>
              <a:rPr lang="en-US" altLang="ko-KR" sz="2800" b="1" dirty="0" smtClean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rPr>
              <a:t>?</a:t>
            </a:r>
          </a:p>
          <a:p>
            <a:pPr marL="0" indent="0">
              <a:buFont typeface="Arial" pitchFamily="34" charset="0"/>
              <a:buNone/>
            </a:pPr>
            <a:endParaRPr lang="en-US" altLang="ko-KR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buFont typeface="Arial" pitchFamily="34" charset="0"/>
              <a:buNone/>
            </a:pPr>
            <a:endParaRPr lang="ko-KR" altLang="en-US" sz="1200" dirty="0" smtClean="0">
              <a:solidFill>
                <a:srgbClr val="3D3C3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546" y="6410326"/>
            <a:ext cx="546257" cy="176212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304" y="3401955"/>
            <a:ext cx="3745856" cy="262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43" y="2625679"/>
            <a:ext cx="2621764" cy="259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18" y="1300678"/>
            <a:ext cx="1655874" cy="19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3455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spc="-3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en-US" altLang="ko-KR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em</a:t>
            </a:r>
            <a:r>
              <a:rPr lang="ko-KR" altLang="en-US" sz="800" spc="-3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코딩법</a:t>
            </a:r>
            <a:r>
              <a:rPr lang="ko-KR" altLang="en-US" sz="800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rPr>
              <a:t> 계산법</a:t>
            </a:r>
            <a:endParaRPr lang="en-US" altLang="ko-KR" sz="800" spc="-30" dirty="0">
              <a:solidFill>
                <a:schemeClr val="tx1">
                  <a:lumMod val="95000"/>
                  <a:lumOff val="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01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34343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9128</TotalTime>
  <Words>4330</Words>
  <Application>Microsoft Office PowerPoint</Application>
  <PresentationFormat>화면 슬라이드 쇼(4:3)</PresentationFormat>
  <Paragraphs>608</Paragraphs>
  <Slides>67</Slides>
  <Notes>65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67</vt:i4>
      </vt:variant>
    </vt:vector>
  </HeadingPairs>
  <TitlesOfParts>
    <vt:vector size="73" baseType="lpstr">
      <vt:lpstr>굴림</vt:lpstr>
      <vt:lpstr>Arial</vt:lpstr>
      <vt:lpstr>나눔고딕</vt:lpstr>
      <vt:lpstr>맑은 고딕</vt:lpstr>
      <vt:lpstr>Wingdings</vt:lpstr>
      <vt:lpstr>Office 테마</vt:lpstr>
      <vt:lpstr>모바일 웹코딩</vt:lpstr>
      <vt:lpstr>목차</vt:lpstr>
      <vt:lpstr>1. px코딩과 em코딩 </vt:lpstr>
      <vt:lpstr>em 코딩 모바일 웹 상대적 단위(em, %)</vt:lpstr>
      <vt:lpstr>px 코딩 모바일 웹 절대적 단위(px)</vt:lpstr>
      <vt:lpstr>어떤 단위를 사용하여 제작해야 될까?</vt:lpstr>
      <vt:lpstr>2. em코딩 계산법 </vt:lpstr>
      <vt:lpstr>모바일 웹 해상도</vt:lpstr>
      <vt:lpstr>모바일 웹 해상도</vt:lpstr>
      <vt:lpstr>모바일 웹 해상도</vt:lpstr>
      <vt:lpstr>em 코딩 계산</vt:lpstr>
      <vt:lpstr>em 코딩 계산</vt:lpstr>
      <vt:lpstr>em 코딩 계산</vt:lpstr>
      <vt:lpstr>em 코딩 계산</vt:lpstr>
      <vt:lpstr>em 코딩 계산</vt:lpstr>
      <vt:lpstr>em 코딩 계산</vt:lpstr>
      <vt:lpstr>CSS3 미디어 쿼리</vt:lpstr>
      <vt:lpstr>meta tag(viewport)</vt:lpstr>
      <vt:lpstr>viewport 선언결과</vt:lpstr>
      <vt:lpstr>모바일 웹 바로가기 아이콘</vt:lpstr>
      <vt:lpstr>3. 모바일웹 활용 기법</vt:lpstr>
      <vt:lpstr>Font family</vt:lpstr>
      <vt:lpstr>Font family - 수정</vt:lpstr>
      <vt:lpstr>IR기법</vt:lpstr>
      <vt:lpstr>em코딩시 IS기법</vt:lpstr>
      <vt:lpstr>css background-position</vt:lpstr>
      <vt:lpstr>position:sticky</vt:lpstr>
      <vt:lpstr>position:sticky</vt:lpstr>
      <vt:lpstr>position:sticky</vt:lpstr>
      <vt:lpstr>-webkit-overflow-scrolling:touch;</vt:lpstr>
      <vt:lpstr>a[href^=tel]{color:#fff;}</vt:lpstr>
      <vt:lpstr>xpull</vt:lpstr>
      <vt:lpstr>text-indent: -9999의 오류 사례</vt:lpstr>
      <vt:lpstr>해결법 1</vt:lpstr>
      <vt:lpstr>해결법 2(css수정이 어려울 경우)</vt:lpstr>
      <vt:lpstr>4. 모바일 접근성 사례</vt:lpstr>
      <vt:lpstr>voiceover 설정방법</vt:lpstr>
      <vt:lpstr>롤링 베너의 대체 텍스트</vt:lpstr>
      <vt:lpstr>롤링 베너의 대체 텍스트 - 수정</vt:lpstr>
      <vt:lpstr>롤링 베너의 대체 텍스트 - 수정</vt:lpstr>
      <vt:lpstr>컨트롤 간 충분한 간격 </vt:lpstr>
      <vt:lpstr>초점이동 순서</vt:lpstr>
      <vt:lpstr>초점이동 순서 - 추가</vt:lpstr>
      <vt:lpstr>레이어 팝업 클로즈시 초점의 귀환</vt:lpstr>
      <vt:lpstr>초점의 이동</vt:lpstr>
      <vt:lpstr>자막 제공</vt:lpstr>
      <vt:lpstr>니 부모형제를 찾아서</vt:lpstr>
      <vt:lpstr>친부모 parent()</vt:lpstr>
      <vt:lpstr>족보찾기 parents(‘이름’)</vt:lpstr>
      <vt:lpstr>자식 children()</vt:lpstr>
      <vt:lpstr>형제자매들 siblings()</vt:lpstr>
      <vt:lpstr>호구조사 $(‘div’).find(‘ul’)</vt:lpstr>
      <vt:lpstr>신상털기 $(‘div’).filter(‘ul’)</vt:lpstr>
      <vt:lpstr>부동산 구입 wrap()</vt:lpstr>
      <vt:lpstr>앞 집 prev()</vt:lpstr>
      <vt:lpstr>뒷 집 next()</vt:lpstr>
      <vt:lpstr>앞집 이사 before()</vt:lpstr>
      <vt:lpstr>뒷집 이사 after()</vt:lpstr>
      <vt:lpstr>우리집 앞방 세주기 prepend()</vt:lpstr>
      <vt:lpstr>우리집 뒷방 세주기 append()</vt:lpstr>
      <vt:lpstr>우리집 뒷방 세주기 append()</vt:lpstr>
      <vt:lpstr>가진 자 has()</vt:lpstr>
      <vt:lpstr>클래스 있나? hasClass()</vt:lpstr>
      <vt:lpstr>셀렉터 있나? is()</vt:lpstr>
      <vt:lpstr>filter - first, last</vt:lpstr>
      <vt:lpstr>filter – nth-child()</vt:lpstr>
      <vt:lpstr>감사합니다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문서의 제목 나눔고딕B, 54pt</dc:title>
  <dc:creator>네이버 한글캠페인</dc:creator>
  <cp:lastModifiedBy>woong</cp:lastModifiedBy>
  <cp:revision>509</cp:revision>
  <cp:lastPrinted>2011-08-28T13:13:29Z</cp:lastPrinted>
  <dcterms:created xsi:type="dcterms:W3CDTF">2011-08-24T01:05:33Z</dcterms:created>
  <dcterms:modified xsi:type="dcterms:W3CDTF">2015-07-18T00:29:15Z</dcterms:modified>
</cp:coreProperties>
</file>