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71" r:id="rId1"/>
  </p:sldMasterIdLst>
  <p:notesMasterIdLst>
    <p:notesMasterId r:id="rId19"/>
  </p:notesMasterIdLst>
  <p:handoutMasterIdLst>
    <p:handoutMasterId r:id="rId20"/>
  </p:handoutMasterIdLst>
  <p:sldIdLst>
    <p:sldId id="362" r:id="rId2"/>
    <p:sldId id="366" r:id="rId3"/>
    <p:sldId id="367" r:id="rId4"/>
    <p:sldId id="386" r:id="rId5"/>
    <p:sldId id="396" r:id="rId6"/>
    <p:sldId id="392" r:id="rId7"/>
    <p:sldId id="387" r:id="rId8"/>
    <p:sldId id="388" r:id="rId9"/>
    <p:sldId id="389" r:id="rId10"/>
    <p:sldId id="395" r:id="rId11"/>
    <p:sldId id="397" r:id="rId12"/>
    <p:sldId id="398" r:id="rId13"/>
    <p:sldId id="390" r:id="rId14"/>
    <p:sldId id="393" r:id="rId15"/>
    <p:sldId id="399" r:id="rId16"/>
    <p:sldId id="400" r:id="rId17"/>
    <p:sldId id="360" r:id="rId18"/>
  </p:sldIdLst>
  <p:sldSz cx="9144000" cy="6858000" type="screen4x3"/>
  <p:notesSz cx="6858000" cy="9144000"/>
  <p:embeddedFontLst>
    <p:embeddedFont>
      <p:font typeface="Trebuchet MS" panose="020B0603020202020204" pitchFamily="34" charset="0"/>
      <p:regular r:id="rId21"/>
      <p:bold r:id="rId22"/>
      <p:italic r:id="rId23"/>
      <p:boldItalic r:id="rId24"/>
    </p:embeddedFont>
    <p:embeddedFont>
      <p:font typeface="맑은 고딕" panose="020B0503020000020004" pitchFamily="50" charset="-127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나눔고딕" panose="020D0604000000000000" pitchFamily="50" charset="-127"/>
      <p:regular r:id="rId31"/>
      <p:bold r:id="rId32"/>
    </p:embeddedFont>
    <p:embeddedFont>
      <p:font typeface="Estrangelo Edessa" panose="03080600000000000000" pitchFamily="66" charset="0"/>
      <p:regular r:id="rId33"/>
    </p:embeddedFont>
  </p:embeddedFontLst>
  <p:defaultTextStyle>
    <a:lvl1pPr marL="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A818"/>
    <a:srgbClr val="B9D31E"/>
    <a:srgbClr val="1FAECD"/>
    <a:srgbClr val="80C0E5"/>
    <a:srgbClr val="86C7ED"/>
    <a:srgbClr val="FEEA54"/>
    <a:srgbClr val="404C5E"/>
    <a:srgbClr val="7E858E"/>
    <a:srgbClr val="68727E"/>
    <a:srgbClr val="4C53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94" autoAdjust="0"/>
    <p:restoredTop sz="98024" autoAdjust="0"/>
  </p:normalViewPr>
  <p:slideViewPr>
    <p:cSldViewPr>
      <p:cViewPr varScale="1">
        <p:scale>
          <a:sx n="73" d="100"/>
          <a:sy n="73" d="100"/>
        </p:scale>
        <p:origin x="-1668" y="-96"/>
      </p:cViewPr>
      <p:guideLst>
        <p:guide orient="horz" pos="1207"/>
        <p:guide orient="horz" pos="2713"/>
        <p:guide orient="horz" pos="2647"/>
        <p:guide orient="horz" pos="4166"/>
        <p:guide pos="158"/>
        <p:guide pos="1997"/>
        <p:guide pos="3771"/>
        <p:guide pos="3843"/>
        <p:guide pos="5604"/>
        <p:guide pos="193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48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1">
              <a:defRPr lang="ko-KR" sz="1200"/>
            </a:lvl1pPr>
            <a:extLst/>
          </a:lstStyle>
          <a:p>
            <a:endParaRPr lang="ko-KR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1">
              <a:defRPr lang="ko-KR" sz="1200"/>
            </a:lvl1pPr>
            <a:extLst/>
          </a:lstStyle>
          <a:p>
            <a:pPr latinLnBrk="1"/>
            <a:fld id="{68F88C59-319B-4332-9A1D-2A62CFCB00D8}" type="datetimeFigureOut">
              <a:rPr lang="en-US" altLang="ko-KR" smtClean="0"/>
              <a:pPr latinLnBrk="1"/>
              <a:t>7/27/2015</a:t>
            </a:fld>
            <a:endParaRPr lang="ko-KR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1">
              <a:defRPr lang="ko-KR" sz="1200"/>
            </a:lvl1pPr>
            <a:extLst/>
          </a:lstStyle>
          <a:p>
            <a:endParaRPr lang="ko-KR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1">
              <a:defRPr lang="ko-KR" sz="1200"/>
            </a:lvl1pPr>
            <a:extLst/>
          </a:lstStyle>
          <a:p>
            <a:fld id="{B16A41B8-7DC3-4DB6-84E4-E105629EAA36}" type="slidenum">
              <a:rPr lang="ko-KR" smtClean="0"/>
              <a:pPr/>
              <a:t>‹#›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2069875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1">
              <a:defRPr lang="ko-KR" sz="1200"/>
            </a:lvl1pPr>
            <a:extLst/>
          </a:lstStyle>
          <a:p>
            <a:endParaRPr lang="ko-KR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1">
              <a:defRPr lang="ko-KR" sz="1200"/>
            </a:lvl1pPr>
            <a:extLst/>
          </a:lstStyle>
          <a:p>
            <a:fld id="{968B300D-05F0-4B43-940D-46DED5A791AD}" type="datetimeFigureOut">
              <a:rPr lang="ko-KR" altLang="en-US"/>
              <a:pPr/>
              <a:t>2015-07-27</a:t>
            </a:fld>
            <a:endParaRPr lang="ko-KR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ko-KR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 latinLnBrk="1"/>
            <a:r>
              <a:rPr lang="ko-KR"/>
              <a:t>마스터 텍스트 스타일을 편집합니다</a:t>
            </a:r>
          </a:p>
          <a:p>
            <a:pPr lvl="1" latinLnBrk="1"/>
            <a:r>
              <a:rPr lang="ko-KR"/>
              <a:t>둘째 수준</a:t>
            </a:r>
          </a:p>
          <a:p>
            <a:pPr lvl="2" latinLnBrk="1"/>
            <a:r>
              <a:rPr lang="ko-KR"/>
              <a:t>셋째 수준</a:t>
            </a:r>
          </a:p>
          <a:p>
            <a:pPr lvl="3" latinLnBrk="1"/>
            <a:r>
              <a:rPr lang="ko-KR"/>
              <a:t>넷째 수준</a:t>
            </a:r>
          </a:p>
          <a:p>
            <a:pPr lvl="4" latinLnBrk="1"/>
            <a:r>
              <a:rPr lang="ko-KR"/>
              <a:t>다섯째 수준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1">
              <a:defRPr lang="ko-KR" sz="1200"/>
            </a:lvl1pPr>
            <a:extLst/>
          </a:lstStyle>
          <a:p>
            <a:endParaRPr lang="ko-KR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1">
              <a:defRPr lang="ko-KR" sz="1200"/>
            </a:lvl1pPr>
            <a:extLst/>
          </a:lstStyle>
          <a:p>
            <a:fld id="{9B26CD33-4337-4529-948A-94F6960B2374}" type="slidenum">
              <a:rPr/>
              <a:pPr/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880799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1</a:t>
            </a:fld>
            <a:endParaRPr lang="ko-K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17</a:t>
            </a:fld>
            <a:endParaRPr lang="ko-K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latinLnBrk="1"/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latinLnBrk="1"/>
            <a:fld id="{F99EC173-99AE-4773-AB25-02E469A13EAE}" type="slidenum">
              <a:rPr kumimoji="0" lang="ko-KR" sz="1200" smtClean="0">
                <a:solidFill>
                  <a:schemeClr val="tx2"/>
                </a:solidFill>
              </a:rPr>
              <a:pPr algn="r" latinLnBrk="1"/>
              <a:t>‹#›</a:t>
            </a:fld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 descr="adc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72400" y="260648"/>
            <a:ext cx="699873" cy="22745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F30C84A2-23CF-44F5-B813-5187ED5C7D1C}" type="datetimeFigureOut">
              <a:rPr kumimoji="0" lang="en-US" altLang="ko-KR" sz="1200" smtClean="0">
                <a:solidFill>
                  <a:schemeClr val="tx2"/>
                </a:solidFill>
              </a:rPr>
              <a:pPr latinLnBrk="1"/>
              <a:t>7/27/2015</a:t>
            </a:fld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latinLnBrk="1"/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latinLnBrk="1"/>
            <a:fld id="{F99EC173-99AE-4773-AB25-02E469A13EAE}" type="slidenum">
              <a:rPr kumimoji="0" lang="ko-KR" sz="1200" smtClean="0">
                <a:solidFill>
                  <a:schemeClr val="tx2"/>
                </a:solidFill>
              </a:rPr>
              <a:pPr algn="r" latinLnBrk="1"/>
              <a:t>‹#›</a:t>
            </a:fld>
            <a:endParaRPr kumimoji="0" lang="ko-KR" sz="1200">
              <a:solidFill>
                <a:schemeClr val="tx2"/>
              </a:solidFill>
            </a:endParaRPr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251520" y="3429000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251520" y="4430336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 userDrawn="1"/>
        </p:nvCxnSpPr>
        <p:spPr>
          <a:xfrm>
            <a:off x="251520" y="4689070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>
            <a:off x="251520" y="4947804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251520" y="5206538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 userDrawn="1"/>
        </p:nvCxnSpPr>
        <p:spPr>
          <a:xfrm>
            <a:off x="251520" y="5465272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>
            <a:off x="251520" y="5724006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 userDrawn="1"/>
        </p:nvCxnSpPr>
        <p:spPr>
          <a:xfrm>
            <a:off x="251520" y="4171602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72400" y="435067"/>
            <a:ext cx="720080" cy="18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204912" y="3452168"/>
            <a:ext cx="4318322" cy="351730"/>
          </a:xfrm>
        </p:spPr>
        <p:txBody>
          <a:bodyPr anchor="ctr">
            <a:normAutofit/>
          </a:bodyPr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목차를 입력하십시오</a:t>
            </a:r>
          </a:p>
        </p:txBody>
      </p:sp>
      <p:sp>
        <p:nvSpPr>
          <p:cNvPr id="27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98562" y="4182989"/>
            <a:ext cx="1728192" cy="1872207"/>
          </a:xfrm>
        </p:spPr>
        <p:txBody>
          <a:bodyPr>
            <a:normAutofit/>
          </a:bodyPr>
          <a:lstStyle>
            <a:lvl1pPr marL="0" indent="0">
              <a:buNone/>
              <a:defRPr sz="1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1. </a:t>
            </a:r>
            <a:r>
              <a:rPr lang="ko-KR" altLang="en-US" smtClean="0"/>
              <a:t>꼭지 제목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1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139700" y="260648"/>
            <a:ext cx="8752780" cy="796950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C00000"/>
                </a:solidFill>
              </a:defRPr>
            </a:lvl1pPr>
          </a:lstStyle>
          <a:p>
            <a:r>
              <a:rPr lang="ko-KR" altLang="en-US" smtClean="0"/>
              <a:t>제목을 입력하십시오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F30C84A2-23CF-44F5-B813-5187ED5C7D1C}" type="datetimeFigureOut">
              <a:rPr kumimoji="0" lang="en-US" altLang="ko-KR" sz="1200" smtClean="0">
                <a:solidFill>
                  <a:schemeClr val="tx2"/>
                </a:solidFill>
              </a:rPr>
              <a:pPr latinLnBrk="1"/>
              <a:t>7/27/2015</a:t>
            </a:fld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latinLnBrk="1"/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latinLnBrk="1"/>
            <a:fld id="{F99EC173-99AE-4773-AB25-02E469A13EAE}" type="slidenum">
              <a:rPr kumimoji="0" lang="ko-KR" sz="1200" smtClean="0">
                <a:solidFill>
                  <a:schemeClr val="tx2"/>
                </a:solidFill>
              </a:rPr>
              <a:pPr algn="r" latinLnBrk="1"/>
              <a:t>‹#›</a:t>
            </a:fld>
            <a:endParaRPr kumimoji="0" lang="ko-KR" sz="1200">
              <a:solidFill>
                <a:schemeClr val="tx2"/>
              </a:solidFill>
            </a:endParaRPr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251520" y="2060848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251520" y="3284984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160462" y="2204864"/>
            <a:ext cx="8732018" cy="936104"/>
          </a:xfrm>
        </p:spPr>
        <p:txBody>
          <a:bodyPr anchor="t">
            <a:normAutofit/>
          </a:bodyPr>
          <a:lstStyle>
            <a:lvl1pPr marL="0" indent="0">
              <a:buNone/>
              <a:defRPr sz="9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내용 입력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214184" y="3459480"/>
            <a:ext cx="8678296" cy="1553696"/>
          </a:xfrm>
        </p:spPr>
        <p:txBody>
          <a:bodyPr anchor="t">
            <a:normAutofit/>
          </a:bodyPr>
          <a:lstStyle>
            <a:lvl1pPr algn="l">
              <a:defRPr sz="4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ko-KR" altLang="en-US" smtClean="0"/>
              <a:t>텍스트를 입력하시오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F30C84A2-23CF-44F5-B813-5187ED5C7D1C}" type="datetimeFigureOut">
              <a:rPr kumimoji="0" lang="en-US" altLang="ko-KR" sz="1200" smtClean="0">
                <a:solidFill>
                  <a:schemeClr val="tx2"/>
                </a:solidFill>
              </a:rPr>
              <a:pPr latinLnBrk="1"/>
              <a:t>7/27/2015</a:t>
            </a:fld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latinLnBrk="1"/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latinLnBrk="1"/>
            <a:fld id="{F99EC173-99AE-4773-AB25-02E469A13EAE}" type="slidenum">
              <a:rPr kumimoji="0" lang="ko-KR" sz="1200" smtClean="0">
                <a:solidFill>
                  <a:schemeClr val="tx2"/>
                </a:solidFill>
              </a:rPr>
              <a:pPr algn="r" latinLnBrk="1"/>
              <a:t>‹#›</a:t>
            </a:fld>
            <a:endParaRPr kumimoji="0" lang="ko-KR" sz="1200">
              <a:solidFill>
                <a:schemeClr val="tx2"/>
              </a:solidFill>
            </a:endParaRPr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251520" y="3429000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F30C84A2-23CF-44F5-B813-5187ED5C7D1C}" type="datetimeFigureOut">
              <a:rPr kumimoji="0" lang="en-US" altLang="ko-KR" sz="1200" smtClean="0">
                <a:solidFill>
                  <a:schemeClr val="tx2"/>
                </a:solidFill>
              </a:rPr>
              <a:pPr latinLnBrk="1"/>
              <a:t>7/27/2015</a:t>
            </a:fld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latinLnBrk="1"/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latinLnBrk="1"/>
            <a:fld id="{F99EC173-99AE-4773-AB25-02E469A13EAE}" type="slidenum">
              <a:rPr kumimoji="0" lang="ko-KR" sz="1200" smtClean="0">
                <a:solidFill>
                  <a:schemeClr val="tx2"/>
                </a:solidFill>
              </a:rPr>
              <a:pPr algn="r" latinLnBrk="1"/>
              <a:t>‹#›</a:t>
            </a:fld>
            <a:endParaRPr kumimoji="0" lang="ko-KR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표지1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C:\Users\bluewebd\Desktop\장비등록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393" y="-174769"/>
            <a:ext cx="9788008" cy="346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 latinLnBrk="1"/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algn="r" latinLnBrk="1"/>
            <a:fld id="{F99EC173-99AE-4773-AB25-02E469A13EAE}" type="slidenum">
              <a:rPr kumimoji="0" lang="ko-KR" sz="1200" smtClean="0">
                <a:solidFill>
                  <a:schemeClr val="tx2"/>
                </a:solidFill>
              </a:rPr>
              <a:pPr algn="r" latinLnBrk="1"/>
              <a:t>‹#›</a:t>
            </a:fld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8" name="직사각형 7"/>
          <p:cNvSpPr/>
          <p:nvPr userDrawn="1"/>
        </p:nvSpPr>
        <p:spPr>
          <a:xfrm>
            <a:off x="0" y="3028890"/>
            <a:ext cx="9144000" cy="521618"/>
          </a:xfrm>
          <a:prstGeom prst="rect">
            <a:avLst/>
          </a:prstGeom>
          <a:solidFill>
            <a:srgbClr val="B9D2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87C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 descr="adc0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172401" y="6453338"/>
            <a:ext cx="699873" cy="22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4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직선 연결선 10"/>
          <p:cNvCxnSpPr/>
          <p:nvPr userDrawn="1"/>
        </p:nvCxnSpPr>
        <p:spPr>
          <a:xfrm>
            <a:off x="251520" y="3429000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 userDrawn="1"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>
            <a:off x="251520" y="6534000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 descr="adc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07585" y="442243"/>
            <a:ext cx="664688" cy="216024"/>
          </a:xfrm>
          <a:prstGeom prst="rect">
            <a:avLst/>
          </a:prstGeom>
        </p:spPr>
      </p:pic>
      <p:sp>
        <p:nvSpPr>
          <p:cNvPr id="8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118920" y="72008"/>
            <a:ext cx="1773560" cy="260648"/>
          </a:xfrm>
        </p:spPr>
        <p:txBody>
          <a:bodyPr/>
          <a:lstStyle>
            <a:lvl1pPr>
              <a:defRPr sz="1000">
                <a:latin typeface="맑은 고딕" pitchFamily="50" charset="-127"/>
                <a:ea typeface="맑은 고딕" pitchFamily="50" charset="-127"/>
              </a:defRPr>
            </a:lvl1pPr>
          </a:lstStyle>
          <a:p>
            <a:fld id="{F99EC173-99AE-4773-AB25-02E469A13EAE}" type="slidenum">
              <a:rPr lang="en-US" altLang="ko-KR" smtClean="0">
                <a:solidFill>
                  <a:schemeClr val="tx2"/>
                </a:solidFill>
              </a:rPr>
              <a:pPr/>
              <a:t>‹#›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>
            <a:off x="251520" y="3429000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그림 15" descr="adc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07585" y="442243"/>
            <a:ext cx="664688" cy="216024"/>
          </a:xfrm>
          <a:prstGeom prst="rect">
            <a:avLst/>
          </a:prstGeom>
        </p:spPr>
      </p:pic>
      <p:sp>
        <p:nvSpPr>
          <p:cNvPr id="17" name="슬라이드 번호 개체 틀 4"/>
          <p:cNvSpPr txBox="1">
            <a:spLocks/>
          </p:cNvSpPr>
          <p:nvPr userDrawn="1"/>
        </p:nvSpPr>
        <p:spPr>
          <a:xfrm>
            <a:off x="7118920" y="72008"/>
            <a:ext cx="177356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000">
                <a:latin typeface="맑은 고딕" pitchFamily="50" charset="-127"/>
                <a:ea typeface="맑은 고딕" pitchFamily="50" charset="-127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9EC173-99AE-4773-AB25-02E469A13EAE}" type="slidenum">
              <a:rPr kumimoji="0" lang="en-US" altLang="ko-K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251520" y="2060848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251520" y="3284984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 descr="adc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07585" y="442243"/>
            <a:ext cx="664688" cy="216024"/>
          </a:xfrm>
          <a:prstGeom prst="rect">
            <a:avLst/>
          </a:prstGeom>
        </p:spPr>
      </p:pic>
      <p:sp>
        <p:nvSpPr>
          <p:cNvPr id="11" name="슬라이드 번호 개체 틀 4"/>
          <p:cNvSpPr txBox="1">
            <a:spLocks/>
          </p:cNvSpPr>
          <p:nvPr userDrawn="1"/>
        </p:nvSpPr>
        <p:spPr>
          <a:xfrm>
            <a:off x="7118920" y="72008"/>
            <a:ext cx="177356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000">
                <a:latin typeface="맑은 고딕" pitchFamily="50" charset="-127"/>
                <a:ea typeface="맑은 고딕" pitchFamily="50" charset="-127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9EC173-99AE-4773-AB25-02E469A13EAE}" type="slidenum">
              <a:rPr kumimoji="0" lang="en-US" altLang="ko-K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251520" y="2060848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 descr="adc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07585" y="442243"/>
            <a:ext cx="664688" cy="216024"/>
          </a:xfrm>
          <a:prstGeom prst="rect">
            <a:avLst/>
          </a:prstGeom>
        </p:spPr>
      </p:pic>
      <p:sp>
        <p:nvSpPr>
          <p:cNvPr id="11" name="슬라이드 번호 개체 틀 4"/>
          <p:cNvSpPr txBox="1">
            <a:spLocks/>
          </p:cNvSpPr>
          <p:nvPr userDrawn="1"/>
        </p:nvSpPr>
        <p:spPr>
          <a:xfrm>
            <a:off x="7118920" y="72008"/>
            <a:ext cx="177356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000">
                <a:latin typeface="맑은 고딕" pitchFamily="50" charset="-127"/>
                <a:ea typeface="맑은 고딕" pitchFamily="50" charset="-127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9EC173-99AE-4773-AB25-02E469A13EAE}" type="slidenum">
              <a:rPr kumimoji="0" lang="en-US" altLang="ko-K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내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169987" y="323131"/>
            <a:ext cx="8820000" cy="16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B6B6B6"/>
              </a:solidFill>
            </a:endParaRPr>
          </a:p>
        </p:txBody>
      </p:sp>
      <p:pic>
        <p:nvPicPr>
          <p:cNvPr id="5" name="그림 4" descr="adc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07585" y="442243"/>
            <a:ext cx="664688" cy="216024"/>
          </a:xfrm>
          <a:prstGeom prst="rect">
            <a:avLst/>
          </a:prstGeom>
        </p:spPr>
      </p:pic>
      <p:sp>
        <p:nvSpPr>
          <p:cNvPr id="8" name="슬라이드 번호 개체 틀 4"/>
          <p:cNvSpPr txBox="1">
            <a:spLocks/>
          </p:cNvSpPr>
          <p:nvPr userDrawn="1"/>
        </p:nvSpPr>
        <p:spPr>
          <a:xfrm>
            <a:off x="7118920" y="72008"/>
            <a:ext cx="177356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000">
                <a:latin typeface="맑은 고딕" pitchFamily="50" charset="-127"/>
                <a:ea typeface="맑은 고딕" pitchFamily="50" charset="-127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9EC173-99AE-4773-AB25-02E469A13EAE}" type="slidenum">
              <a:rPr kumimoji="0" lang="en-US" altLang="ko-K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 userDrawn="1"/>
        </p:nvSpPr>
        <p:spPr bwMode="auto">
          <a:xfrm>
            <a:off x="323528" y="115845"/>
            <a:ext cx="272530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800" b="0" spc="50" dirty="0" smtClean="0">
                <a:solidFill>
                  <a:srgbClr val="86C6ED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Estrangelo Edessa" panose="03080600000000000000" pitchFamily="66" charset="0"/>
              </a:rPr>
              <a:t>Setting Guide for Publishing Group</a:t>
            </a:r>
            <a:endParaRPr lang="ko-KR" altLang="en-US" sz="800" b="0" spc="50" dirty="0">
              <a:solidFill>
                <a:srgbClr val="86C6ED"/>
              </a:solidFill>
              <a:latin typeface="Trebuchet MS" panose="020B0603020202020204" pitchFamily="34" charset="0"/>
              <a:ea typeface="맑은 고딕" panose="020B0503020000020004" pitchFamily="50" charset="-127"/>
              <a:cs typeface="Estrangelo Edessa" panose="03080600000000000000" pitchFamily="66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74237" y="323131"/>
            <a:ext cx="733916" cy="16332"/>
          </a:xfrm>
          <a:prstGeom prst="rect">
            <a:avLst/>
          </a:prstGeom>
          <a:solidFill>
            <a:srgbClr val="86C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232620" y="323131"/>
            <a:ext cx="429190" cy="16332"/>
          </a:xfrm>
          <a:prstGeom prst="rect">
            <a:avLst/>
          </a:prstGeom>
          <a:solidFill>
            <a:srgbClr val="B6B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1051624" y="323131"/>
            <a:ext cx="610186" cy="16332"/>
          </a:xfrm>
          <a:prstGeom prst="rect">
            <a:avLst/>
          </a:prstGeom>
          <a:solidFill>
            <a:srgbClr val="B8D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1636051" y="323131"/>
            <a:ext cx="610186" cy="16332"/>
          </a:xfrm>
          <a:prstGeom prst="rect">
            <a:avLst/>
          </a:prstGeom>
          <a:solidFill>
            <a:srgbClr val="B6B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B6B6B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1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8824" y="3187576"/>
            <a:ext cx="6357392" cy="144016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F30C84A2-23CF-44F5-B813-5187ED5C7D1C}" type="datetimeFigureOut">
              <a:rPr kumimoji="0" lang="en-US" altLang="ko-KR" sz="1200" smtClean="0">
                <a:solidFill>
                  <a:schemeClr val="tx2"/>
                </a:solidFill>
              </a:rPr>
              <a:pPr latinLnBrk="1"/>
              <a:t>7/27/2015</a:t>
            </a:fld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latinLnBrk="1"/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latinLnBrk="1"/>
            <a:fld id="{F99EC173-99AE-4773-AB25-02E469A13EAE}" type="slidenum">
              <a:rPr kumimoji="0" lang="ko-KR" sz="1200" smtClean="0">
                <a:solidFill>
                  <a:schemeClr val="tx2"/>
                </a:solidFill>
              </a:rPr>
              <a:pPr algn="r" latinLnBrk="1"/>
              <a:t>‹#›</a:t>
            </a:fld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14" name="텍스트 개체 틀 2"/>
          <p:cNvSpPr>
            <a:spLocks noGrp="1"/>
          </p:cNvSpPr>
          <p:nvPr>
            <p:ph type="body" idx="1"/>
          </p:nvPr>
        </p:nvSpPr>
        <p:spPr>
          <a:xfrm>
            <a:off x="6516216" y="3573016"/>
            <a:ext cx="2627784" cy="279722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8824" y="3424808"/>
            <a:ext cx="7005464" cy="1296144"/>
          </a:xfrm>
        </p:spPr>
        <p:txBody>
          <a:bodyPr anchor="t"/>
          <a:lstStyle>
            <a:lvl1pPr algn="l">
              <a:defRPr sz="4400">
                <a:solidFill>
                  <a:srgbClr val="7E858E"/>
                </a:solidFill>
              </a:defRPr>
            </a:lvl1pPr>
          </a:lstStyle>
          <a:p>
            <a:r>
              <a:rPr lang="ko-KR" altLang="en-US" smtClean="0"/>
              <a:t>마스터 제목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093296"/>
            <a:ext cx="2133600" cy="365125"/>
          </a:xfrm>
        </p:spPr>
        <p:txBody>
          <a:bodyPr/>
          <a:lstStyle/>
          <a:p>
            <a:pPr latinLnBrk="1"/>
            <a:fld id="{F30C84A2-23CF-44F5-B813-5187ED5C7D1C}" type="datetimeFigureOut">
              <a:rPr kumimoji="0" lang="en-US" altLang="ko-KR" sz="1200" smtClean="0">
                <a:solidFill>
                  <a:schemeClr val="tx2"/>
                </a:solidFill>
              </a:rPr>
              <a:pPr latinLnBrk="1"/>
              <a:t>7/27/2015</a:t>
            </a:fld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093296"/>
            <a:ext cx="2895600" cy="365125"/>
          </a:xfrm>
        </p:spPr>
        <p:txBody>
          <a:bodyPr/>
          <a:lstStyle/>
          <a:p>
            <a:pPr algn="ctr" latinLnBrk="1"/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pPr algn="r" latinLnBrk="1"/>
            <a:fld id="{F99EC173-99AE-4773-AB25-02E469A13EAE}" type="slidenum">
              <a:rPr kumimoji="0" lang="ko-KR" sz="1200" smtClean="0">
                <a:solidFill>
                  <a:schemeClr val="tx2"/>
                </a:solidFill>
              </a:rPr>
              <a:pPr algn="r" latinLnBrk="1"/>
              <a:t>‹#›</a:t>
            </a:fld>
            <a:endParaRPr kumimoji="0" lang="ko-KR" sz="1200">
              <a:solidFill>
                <a:schemeClr val="tx2"/>
              </a:solidFill>
            </a:endParaRPr>
          </a:p>
        </p:txBody>
      </p:sp>
      <p:sp>
        <p:nvSpPr>
          <p:cNvPr id="14" name="텍스트 개체 틀 2"/>
          <p:cNvSpPr>
            <a:spLocks noGrp="1"/>
          </p:cNvSpPr>
          <p:nvPr>
            <p:ph type="body" idx="1"/>
          </p:nvPr>
        </p:nvSpPr>
        <p:spPr>
          <a:xfrm>
            <a:off x="7164288" y="3573016"/>
            <a:ext cx="1838300" cy="288032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="1">
                <a:solidFill>
                  <a:srgbClr val="7E858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5" name="직선 연결선 14"/>
          <p:cNvCxnSpPr/>
          <p:nvPr userDrawn="1"/>
        </p:nvCxnSpPr>
        <p:spPr>
          <a:xfrm>
            <a:off x="251520" y="3429000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72400" y="435067"/>
            <a:ext cx="720080" cy="18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직선 연결선 16"/>
          <p:cNvCxnSpPr/>
          <p:nvPr userDrawn="1"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 userDrawn="1"/>
        </p:nvCxnSpPr>
        <p:spPr>
          <a:xfrm>
            <a:off x="251520" y="6534000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30C84A2-23CF-44F5-B813-5187ED5C7D1C}" type="datetimeFigureOut">
              <a:rPr lang="en-US" altLang="ko-KR" smtClean="0">
                <a:solidFill>
                  <a:schemeClr val="tx2"/>
                </a:solidFill>
              </a:rPr>
              <a:pPr/>
              <a:t>7/27/2015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9EC173-99AE-4773-AB25-02E469A13EAE}" type="slidenum">
              <a:rPr lang="en-US" altLang="ko-KR" smtClean="0">
                <a:solidFill>
                  <a:schemeClr val="tx2"/>
                </a:solidFill>
              </a:rPr>
              <a:pPr/>
              <a:t>‹#›</a:t>
            </a:fld>
            <a:endParaRPr lang="ko-KR" altLang="en-US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9" r:id="rId2"/>
    <p:sldLayoutId id="2147483695" r:id="rId3"/>
    <p:sldLayoutId id="2147483694" r:id="rId4"/>
    <p:sldLayoutId id="2147483693" r:id="rId5"/>
    <p:sldLayoutId id="2147483692" r:id="rId6"/>
    <p:sldLayoutId id="2147483698" r:id="rId7"/>
    <p:sldLayoutId id="2147483691" r:id="rId8"/>
    <p:sldLayoutId id="2147483696" r:id="rId9"/>
    <p:sldLayoutId id="2147483697" r:id="rId10"/>
    <p:sldLayoutId id="2147483690" r:id="rId11"/>
    <p:sldLayoutId id="2147483689" r:id="rId12"/>
    <p:sldLayoutId id="2147483683" r:id="rId13"/>
    <p:sldLayoutId id="2147483672" r:id="rId1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3600" b="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211.56.253.178:81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 txBox="1">
            <a:spLocks/>
          </p:cNvSpPr>
          <p:nvPr/>
        </p:nvSpPr>
        <p:spPr>
          <a:xfrm>
            <a:off x="302840" y="3429000"/>
            <a:ext cx="7437512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퍼블리싱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 </a:t>
            </a:r>
            <a:r>
              <a:rPr lang="ko-KR" altLang="en-US" sz="3600" dirty="0" smtClean="0">
                <a:latin typeface="맑은 고딕" pitchFamily="50" charset="-127"/>
                <a:ea typeface="맑은 고딕" pitchFamily="50" charset="-127"/>
                <a:cs typeface="+mj-cs"/>
              </a:rPr>
              <a:t>그</a:t>
            </a:r>
            <a:r>
              <a:rPr lang="ko-KR" altLang="en-US" sz="3600" dirty="0">
                <a:latin typeface="맑은 고딕" pitchFamily="50" charset="-127"/>
                <a:ea typeface="맑은 고딕" pitchFamily="50" charset="-127"/>
                <a:cs typeface="+mj-cs"/>
              </a:rPr>
              <a:t>룹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 신규입사자 안내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302840" y="3028890"/>
            <a:ext cx="6357392" cy="400110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Setting Guide for 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Publishing Group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374848" y="5805264"/>
            <a:ext cx="6357392" cy="784830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소속</a:t>
            </a:r>
            <a:r>
              <a:rPr kumimoji="0" lang="en-US" altLang="ko-KR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/</a:t>
            </a:r>
            <a:r>
              <a:rPr kumimoji="0" lang="ko-KR" altLang="en-US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작성자 </a:t>
            </a:r>
            <a:r>
              <a:rPr kumimoji="0" lang="en-US" altLang="ko-KR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: </a:t>
            </a:r>
            <a:r>
              <a:rPr kumimoji="0" lang="ko-KR" altLang="en-US" sz="1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퍼블리싱</a:t>
            </a:r>
            <a:r>
              <a:rPr kumimoji="0" lang="ko-KR" altLang="en-US" sz="1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 그룹</a:t>
            </a:r>
            <a:r>
              <a:rPr kumimoji="0" lang="ko-KR" altLang="en-US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 김미선차장</a:t>
            </a:r>
            <a:endParaRPr kumimoji="0" lang="en-US" altLang="ko-KR" sz="1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  <a:cs typeface="+mj-cs"/>
              </a:rPr>
              <a:t>작성일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  <a:cs typeface="+mj-cs"/>
              </a:rPr>
              <a:t>: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  <a:cs typeface="+mj-cs"/>
              </a:rPr>
              <a:t>2015.04.13</a:t>
            </a:r>
            <a:endParaRPr lang="en-US" altLang="ko-KR" sz="1000" dirty="0" smtClean="0">
              <a:latin typeface="맑은 고딕" pitchFamily="50" charset="-127"/>
              <a:ea typeface="맑은 고딕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버전 </a:t>
            </a:r>
            <a:r>
              <a:rPr kumimoji="0" lang="en-US" altLang="ko-KR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: ver1.0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텍스트 개체 틀 13"/>
          <p:cNvSpPr txBox="1">
            <a:spLocks/>
          </p:cNvSpPr>
          <p:nvPr/>
        </p:nvSpPr>
        <p:spPr>
          <a:xfrm>
            <a:off x="467544" y="944563"/>
            <a:ext cx="8136904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en-US" altLang="ko-KR" sz="1400" b="1" noProof="0" dirty="0" smtClean="0">
                <a:latin typeface="맑은 고딕" pitchFamily="50" charset="-127"/>
                <a:ea typeface="맑은 고딕" pitchFamily="50" charset="-127"/>
              </a:rPr>
              <a:t>V3 </a:t>
            </a:r>
            <a:r>
              <a:rPr lang="ko-KR" altLang="en-US" sz="1400" b="1" noProof="0" dirty="0" err="1" smtClean="0">
                <a:latin typeface="맑은 고딕" pitchFamily="50" charset="-127"/>
                <a:ea typeface="맑은 고딕" pitchFamily="50" charset="-127"/>
              </a:rPr>
              <a:t>세팅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제목 10"/>
          <p:cNvSpPr txBox="1">
            <a:spLocks/>
          </p:cNvSpPr>
          <p:nvPr/>
        </p:nvSpPr>
        <p:spPr>
          <a:xfrm>
            <a:off x="139700" y="404664"/>
            <a:ext cx="8752780" cy="40146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1. </a:t>
            </a:r>
            <a:r>
              <a:rPr lang="ko-KR" altLang="en-US" sz="2000" dirty="0" smtClean="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신규 입사자 안내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52340"/>
            <a:ext cx="6048672" cy="505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직사각형 15"/>
          <p:cNvSpPr/>
          <p:nvPr/>
        </p:nvSpPr>
        <p:spPr>
          <a:xfrm>
            <a:off x="606982" y="4943475"/>
            <a:ext cx="1031318" cy="409575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사각형 설명선 16"/>
          <p:cNvSpPr/>
          <p:nvPr/>
        </p:nvSpPr>
        <p:spPr>
          <a:xfrm>
            <a:off x="621034" y="3501008"/>
            <a:ext cx="2582814" cy="1087638"/>
          </a:xfrm>
          <a:prstGeom prst="wedgeRectCallout">
            <a:avLst>
              <a:gd name="adj1" fmla="val -21299"/>
              <a:gd name="adj2" fmla="val 91451"/>
            </a:avLst>
          </a:prstGeom>
          <a:solidFill>
            <a:srgbClr val="B9D219">
              <a:alpha val="80000"/>
            </a:srgbClr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ko-KR" altLang="en-US" sz="9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윈스</a:t>
            </a:r>
            <a:r>
              <a:rPr lang="ko-KR" altLang="en-US" sz="9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로그인 후 화면 하단에 있는</a:t>
            </a:r>
            <a:endParaRPr lang="en-US" altLang="ko-KR" sz="9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ts val="1400"/>
              </a:lnSpc>
            </a:pPr>
            <a:r>
              <a:rPr lang="en-US" altLang="ko-KR" sz="9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[V3 </a:t>
            </a:r>
            <a:r>
              <a:rPr lang="ko-KR" altLang="en-US" sz="9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다운로드 </a:t>
            </a:r>
            <a:r>
              <a:rPr lang="ko-KR" altLang="en-US" sz="900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바로가기</a:t>
            </a:r>
            <a:r>
              <a:rPr lang="en-US" altLang="ko-KR" sz="9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]</a:t>
            </a:r>
            <a:r>
              <a:rPr lang="en-US" altLang="ko-KR" sz="9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클릭</a:t>
            </a:r>
            <a:endParaRPr lang="en-US" altLang="ko-KR" sz="9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ts val="1400"/>
              </a:lnSpc>
            </a:pPr>
            <a:r>
              <a:rPr lang="ko-KR" altLang="en-US" sz="9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또는 </a:t>
            </a:r>
            <a:r>
              <a:rPr lang="en-US" altLang="ko-KR" sz="900" b="1" dirty="0">
                <a:hlinkClick r:id="rId3"/>
              </a:rPr>
              <a:t>http://</a:t>
            </a:r>
            <a:r>
              <a:rPr lang="en-US" altLang="ko-KR" sz="900" b="1" dirty="0" smtClean="0">
                <a:hlinkClick r:id="rId3"/>
              </a:rPr>
              <a:t>211.56.253.178:81</a:t>
            </a:r>
            <a:r>
              <a:rPr lang="ko-KR" altLang="en-US" sz="9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링크 접속</a:t>
            </a:r>
            <a:r>
              <a:rPr lang="en-US" altLang="ko-KR" sz="9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9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9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처음 설치하는 분은 </a:t>
            </a:r>
            <a:r>
              <a:rPr lang="en-US" altLang="ko-KR" sz="9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9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설치</a:t>
            </a:r>
            <a:r>
              <a:rPr lang="en-US" altLang="ko-KR" sz="9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]</a:t>
            </a:r>
            <a:r>
              <a:rPr lang="ko-KR" altLang="en-US" sz="9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를</a:t>
            </a:r>
            <a:r>
              <a:rPr lang="en-US" altLang="ko-KR" sz="9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설치되어있는 분들은 </a:t>
            </a:r>
            <a:r>
              <a:rPr lang="en-US" altLang="ko-KR" sz="9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9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재설치</a:t>
            </a:r>
            <a:r>
              <a:rPr lang="en-US" altLang="ko-KR" sz="9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]</a:t>
            </a:r>
            <a:r>
              <a:rPr lang="ko-KR" altLang="en-US" sz="9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를 클릭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43186"/>
            <a:ext cx="2624254" cy="511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5630412" y="1315194"/>
            <a:ext cx="3118052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171450" indent="-171450" eaLnBrk="1" hangingPunct="1">
              <a:lnSpc>
                <a:spcPts val="2200"/>
              </a:lnSpc>
              <a:buFontTx/>
              <a:buChar char="-"/>
            </a:pP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V3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설치 </a:t>
            </a:r>
            <a:r>
              <a:rPr lang="ko-KR" altLang="en-US" sz="1000" dirty="0" err="1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완료후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설치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완료후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 생성되는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아이콘을 마우스 </a:t>
            </a:r>
            <a:r>
              <a:rPr lang="ko-KR" altLang="en-US" sz="1000" dirty="0" err="1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우클릭하여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,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사용자 정보 입력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.</a:t>
            </a:r>
          </a:p>
          <a:p>
            <a:pPr marL="171450" indent="-171450" eaLnBrk="1" hangingPunct="1">
              <a:lnSpc>
                <a:spcPts val="2200"/>
              </a:lnSpc>
              <a:buFontTx/>
              <a:buChar char="-"/>
            </a:pP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사용자 정보는 사원이름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/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소속부서 필수작성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.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7666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텍스트 개체 틀 13"/>
          <p:cNvSpPr txBox="1">
            <a:spLocks/>
          </p:cNvSpPr>
          <p:nvPr/>
        </p:nvSpPr>
        <p:spPr>
          <a:xfrm>
            <a:off x="467544" y="944563"/>
            <a:ext cx="8136904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4. </a:t>
            </a:r>
            <a:r>
              <a:rPr kumimoji="0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메일 </a:t>
            </a: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– </a:t>
            </a:r>
            <a:r>
              <a:rPr kumimoji="0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로그인 및 비밀번호 수정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제목 10"/>
          <p:cNvSpPr txBox="1">
            <a:spLocks/>
          </p:cNvSpPr>
          <p:nvPr/>
        </p:nvSpPr>
        <p:spPr>
          <a:xfrm>
            <a:off x="139700" y="404664"/>
            <a:ext cx="8752780" cy="40146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1. </a:t>
            </a:r>
            <a:r>
              <a:rPr lang="ko-KR" altLang="en-US" sz="2000" dirty="0" smtClean="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신규 입사자 안내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5630412" y="1315194"/>
            <a:ext cx="3118052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171450" indent="-171450" eaLnBrk="1" hangingPunct="1">
              <a:lnSpc>
                <a:spcPts val="2200"/>
              </a:lnSpc>
              <a:buFontTx/>
              <a:buChar char="-"/>
            </a:pP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V3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설치 </a:t>
            </a:r>
            <a:r>
              <a:rPr lang="ko-KR" altLang="en-US" sz="1000" dirty="0" err="1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완료후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설치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완료후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 생성되는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아이콘을 마우스 </a:t>
            </a:r>
            <a:r>
              <a:rPr lang="ko-KR" altLang="en-US" sz="1000" dirty="0" err="1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우클릭하여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,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사용자 정보 입력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.</a:t>
            </a:r>
          </a:p>
          <a:p>
            <a:pPr marL="171450" indent="-171450" eaLnBrk="1" hangingPunct="1">
              <a:lnSpc>
                <a:spcPts val="2200"/>
              </a:lnSpc>
              <a:buFontTx/>
              <a:buChar char="-"/>
            </a:pP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사용자 정보는 사원이름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/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소속부서 필수작성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.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5013127" cy="312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3347863" y="2555708"/>
            <a:ext cx="1728193" cy="492292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사각형 설명선 12"/>
          <p:cNvSpPr/>
          <p:nvPr/>
        </p:nvSpPr>
        <p:spPr>
          <a:xfrm>
            <a:off x="2465859" y="1315194"/>
            <a:ext cx="2952328" cy="745654"/>
          </a:xfrm>
          <a:prstGeom prst="wedgeRectCallout">
            <a:avLst>
              <a:gd name="adj1" fmla="val -5205"/>
              <a:gd name="adj2" fmla="val 106057"/>
            </a:avLst>
          </a:prstGeom>
          <a:solidFill>
            <a:srgbClr val="B9D219">
              <a:alpha val="80000"/>
            </a:srgbClr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ko-KR" altLang="en-US" sz="9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입사 전 선택한 계정으로 로그인</a:t>
            </a:r>
            <a:endParaRPr lang="en-US" altLang="ko-KR" sz="9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ts val="1400"/>
              </a:lnSpc>
            </a:pPr>
            <a:r>
              <a:rPr lang="ko-KR" altLang="en-US" sz="9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아이디 </a:t>
            </a:r>
            <a:r>
              <a:rPr lang="en-US" altLang="ko-KR" sz="9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9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선택아이</a:t>
            </a:r>
            <a:r>
              <a:rPr lang="ko-KR" altLang="en-US" sz="9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디</a:t>
            </a:r>
            <a:r>
              <a:rPr lang="ko-KR" altLang="en-US" sz="9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9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  </a:t>
            </a:r>
            <a:r>
              <a:rPr lang="ko-KR" altLang="en-US" sz="9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최초 비밀번호 </a:t>
            </a:r>
            <a:r>
              <a:rPr lang="en-US" altLang="ko-KR" sz="9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abcd1234</a:t>
            </a:r>
          </a:p>
          <a:p>
            <a:pPr>
              <a:lnSpc>
                <a:spcPts val="1400"/>
              </a:lnSpc>
            </a:pPr>
            <a:r>
              <a:rPr lang="en-US" altLang="ko-KR" sz="9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(* </a:t>
            </a:r>
            <a:r>
              <a:rPr lang="ko-KR" altLang="en-US" sz="9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로그인 되지 않을 경우 </a:t>
            </a:r>
            <a:r>
              <a:rPr lang="ko-KR" altLang="en-US" sz="9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경영지원실</a:t>
            </a:r>
            <a:r>
              <a:rPr lang="ko-KR" altLang="en-US" sz="9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또는 팀장 문의</a:t>
            </a:r>
            <a:r>
              <a:rPr lang="en-US" altLang="ko-KR" sz="9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9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813" y="3140968"/>
            <a:ext cx="5536754" cy="147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82" y="4077072"/>
            <a:ext cx="6824489" cy="250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>
          <a:xfrm>
            <a:off x="6657975" y="3428999"/>
            <a:ext cx="332606" cy="200025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971599" y="5657849"/>
            <a:ext cx="1494259" cy="228601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2619424" y="5895974"/>
            <a:ext cx="4905326" cy="666751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3" name="직선 화살표 연결선 22"/>
          <p:cNvCxnSpPr/>
          <p:nvPr/>
        </p:nvCxnSpPr>
        <p:spPr>
          <a:xfrm>
            <a:off x="5028146" y="2945402"/>
            <a:ext cx="1629829" cy="48359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/>
          <p:nvPr/>
        </p:nvCxnSpPr>
        <p:spPr>
          <a:xfrm flipH="1">
            <a:off x="2267744" y="3650252"/>
            <a:ext cx="4351077" cy="200759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/>
          <p:nvPr/>
        </p:nvCxnSpPr>
        <p:spPr>
          <a:xfrm>
            <a:off x="2456396" y="5898152"/>
            <a:ext cx="163028" cy="2417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사각형 설명선 25"/>
          <p:cNvSpPr/>
          <p:nvPr/>
        </p:nvSpPr>
        <p:spPr>
          <a:xfrm>
            <a:off x="5076056" y="5209752"/>
            <a:ext cx="1800287" cy="448097"/>
          </a:xfrm>
          <a:prstGeom prst="wedgeRectCallout">
            <a:avLst>
              <a:gd name="adj1" fmla="val -5205"/>
              <a:gd name="adj2" fmla="val 106057"/>
            </a:avLst>
          </a:prstGeom>
          <a:solidFill>
            <a:srgbClr val="B9D219">
              <a:alpha val="80000"/>
            </a:srgbClr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초기 설정된 비밀번호를 수정</a:t>
            </a:r>
            <a:endParaRPr lang="ko-KR" altLang="en-US" sz="9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76417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60010"/>
            <a:ext cx="4995124" cy="441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텍스트 개체 틀 13"/>
          <p:cNvSpPr txBox="1">
            <a:spLocks/>
          </p:cNvSpPr>
          <p:nvPr/>
        </p:nvSpPr>
        <p:spPr>
          <a:xfrm>
            <a:off x="467544" y="944563"/>
            <a:ext cx="8136904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4. </a:t>
            </a:r>
            <a:r>
              <a:rPr kumimoji="0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메일 </a:t>
            </a: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– </a:t>
            </a:r>
            <a:r>
              <a:rPr kumimoji="0" lang="ko-KR" alt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메일보내기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제목 10"/>
          <p:cNvSpPr txBox="1">
            <a:spLocks/>
          </p:cNvSpPr>
          <p:nvPr/>
        </p:nvSpPr>
        <p:spPr>
          <a:xfrm>
            <a:off x="139700" y="404664"/>
            <a:ext cx="8752780" cy="40146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1. </a:t>
            </a:r>
            <a:r>
              <a:rPr lang="ko-KR" altLang="en-US" sz="2000" dirty="0" smtClean="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신규 입사자 안내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077369" y="2253913"/>
            <a:ext cx="2980406" cy="3337262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사각형 설명선 12"/>
          <p:cNvSpPr/>
          <p:nvPr/>
        </p:nvSpPr>
        <p:spPr>
          <a:xfrm>
            <a:off x="2277614" y="1617604"/>
            <a:ext cx="3185054" cy="333898"/>
          </a:xfrm>
          <a:prstGeom prst="wedgeRectCallout">
            <a:avLst>
              <a:gd name="adj1" fmla="val -37034"/>
              <a:gd name="adj2" fmla="val 187360"/>
            </a:avLst>
          </a:prstGeom>
          <a:solidFill>
            <a:srgbClr val="B9D219">
              <a:alpha val="80000"/>
            </a:srgbClr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ko-KR" altLang="en-US" sz="9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애드캡슐</a:t>
            </a:r>
            <a:r>
              <a:rPr lang="ko-KR" altLang="en-US" sz="9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직원의 경우 이름 </a:t>
            </a:r>
            <a:r>
              <a:rPr lang="ko-KR" altLang="en-US" sz="9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입력시</a:t>
            </a:r>
            <a:r>
              <a:rPr lang="ko-KR" altLang="en-US" sz="9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메일 주소 선택가능</a:t>
            </a:r>
            <a:endParaRPr lang="en-US" altLang="ko-KR" sz="9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2123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585880"/>
              </p:ext>
            </p:extLst>
          </p:nvPr>
        </p:nvGraphicFramePr>
        <p:xfrm>
          <a:off x="880990" y="4221088"/>
          <a:ext cx="3619002" cy="893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722"/>
                <a:gridCol w="2520280"/>
              </a:tblGrid>
              <a:tr h="297903"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ko-KR" altLang="en-US" sz="9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휴가기간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ts val="14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2015.01.01 ~ 2015.01.02</a:t>
                      </a:r>
                      <a:endParaRPr lang="ko-KR" alt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7903"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ko-KR" altLang="en-US" sz="9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휴가일수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ts val="14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</a:t>
                      </a:r>
                      <a:endParaRPr lang="ko-KR" alt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7903"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ko-KR" altLang="en-US" sz="9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사유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ts val="1400"/>
                        </a:lnSpc>
                      </a:pPr>
                      <a:r>
                        <a:rPr lang="ko-KR" altLang="en-US" sz="9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정기휴가 사용</a:t>
                      </a:r>
                      <a:endParaRPr lang="ko-KR" alt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텍스트 개체 틀 13"/>
          <p:cNvSpPr txBox="1">
            <a:spLocks/>
          </p:cNvSpPr>
          <p:nvPr/>
        </p:nvSpPr>
        <p:spPr>
          <a:xfrm>
            <a:off x="467544" y="944563"/>
            <a:ext cx="8136904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5. </a:t>
            </a:r>
            <a:r>
              <a:rPr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휴가계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작성 후 메일보고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611560" y="1268760"/>
            <a:ext cx="8280920" cy="291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171450" indent="-171450" eaLnBrk="1" hangingPunct="1">
              <a:lnSpc>
                <a:spcPts val="2200"/>
              </a:lnSpc>
              <a:buFontTx/>
              <a:buChar char="-"/>
            </a:pPr>
            <a:r>
              <a:rPr lang="ko-KR" altLang="en-US" sz="1000" dirty="0" err="1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휴가계는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반드시 팀장의 구두 승인 후 작성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.</a:t>
            </a:r>
            <a:b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</a:br>
            <a:endParaRPr lang="en-US" altLang="ko-KR" sz="1000" dirty="0" smtClean="0">
              <a:latin typeface="맑은 고딕" panose="020B0503020000020004" pitchFamily="50" charset="-127"/>
              <a:ea typeface="맑은 고딕" panose="020B0503020000020004" pitchFamily="50" charset="-127"/>
              <a:cs typeface="Arial" charset="0"/>
            </a:endParaRPr>
          </a:p>
          <a:p>
            <a:pPr marL="171450" indent="-171450" eaLnBrk="1" hangingPunct="1">
              <a:lnSpc>
                <a:spcPts val="2200"/>
              </a:lnSpc>
              <a:buFontTx/>
              <a:buChar char="-"/>
            </a:pP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팀장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/</a:t>
            </a:r>
            <a:r>
              <a:rPr lang="ko-KR" altLang="en-US" sz="1000" dirty="0" err="1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그룹장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</a:t>
            </a:r>
            <a:r>
              <a:rPr lang="ko-KR" altLang="en-US" sz="1000" dirty="0" err="1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부재시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결재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/>
            </a:r>
            <a:b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</a:b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&gt;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팀장부재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/ </a:t>
            </a:r>
            <a:r>
              <a:rPr lang="ko-KR" altLang="en-US" sz="1000" dirty="0" err="1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그룹장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있을 경우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: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팀장 구두 승인 후 </a:t>
            </a:r>
            <a:r>
              <a:rPr lang="ko-KR" altLang="en-US" sz="1000" dirty="0" err="1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그룹장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결재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/>
            </a:r>
            <a:b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</a:b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&gt;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팀장은 있고 </a:t>
            </a:r>
            <a:r>
              <a:rPr lang="ko-KR" altLang="en-US" sz="1000" dirty="0" err="1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그룹장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</a:t>
            </a:r>
            <a:r>
              <a:rPr lang="ko-KR" altLang="en-US" sz="1000" dirty="0" err="1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부재시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: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팀장결재 후 </a:t>
            </a:r>
            <a:r>
              <a:rPr lang="ko-KR" altLang="en-US" sz="1000" dirty="0" err="1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그룹장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결재란 전결 처리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/>
            </a:r>
            <a:b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</a:b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&gt;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팀장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/</a:t>
            </a:r>
            <a:r>
              <a:rPr lang="ko-KR" altLang="en-US" sz="1000" dirty="0" err="1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그룹장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모두 </a:t>
            </a:r>
            <a:r>
              <a:rPr lang="ko-KR" altLang="en-US" sz="1000" dirty="0" err="1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부재시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: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팀장의 구두 승인 후 팀장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/</a:t>
            </a:r>
            <a:r>
              <a:rPr lang="ko-KR" altLang="en-US" sz="1000" dirty="0" err="1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그룹장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</a:t>
            </a:r>
            <a:r>
              <a:rPr lang="ko-KR" altLang="en-US" sz="1000" dirty="0" err="1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결재란에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전결 처리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/>
            </a:r>
            <a:b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</a:br>
            <a:endParaRPr lang="en-US" altLang="ko-KR" sz="1000" dirty="0" smtClean="0">
              <a:latin typeface="맑은 고딕" panose="020B0503020000020004" pitchFamily="50" charset="-127"/>
              <a:ea typeface="맑은 고딕" panose="020B0503020000020004" pitchFamily="50" charset="-127"/>
              <a:cs typeface="Arial" charset="0"/>
            </a:endParaRPr>
          </a:p>
          <a:p>
            <a:pPr marL="171450" indent="-171450" eaLnBrk="1" hangingPunct="1">
              <a:lnSpc>
                <a:spcPts val="2200"/>
              </a:lnSpc>
              <a:buFontTx/>
              <a:buChar char="-"/>
            </a:pPr>
            <a:r>
              <a:rPr lang="ko-KR" altLang="en-US" sz="1000" dirty="0" err="1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휴가계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</a:t>
            </a:r>
            <a:r>
              <a:rPr lang="ko-KR" altLang="en-US" sz="1000" dirty="0" err="1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경영지원실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제출 후 아래와 같이 메일 보고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/>
            </a:r>
            <a:b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</a:b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&gt;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메일 수신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: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TO.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팀장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/ CC.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김미선 </a:t>
            </a:r>
            <a:r>
              <a:rPr lang="ko-KR" altLang="en-US" sz="1000" dirty="0" err="1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그룹장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/>
            </a:r>
            <a:b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</a:b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&gt;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메일양식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charset="0"/>
            </a:endParaRPr>
          </a:p>
        </p:txBody>
      </p:sp>
      <p:sp>
        <p:nvSpPr>
          <p:cNvPr id="6" name="제목 10"/>
          <p:cNvSpPr txBox="1">
            <a:spLocks/>
          </p:cNvSpPr>
          <p:nvPr/>
        </p:nvSpPr>
        <p:spPr>
          <a:xfrm>
            <a:off x="139700" y="404664"/>
            <a:ext cx="8752780" cy="40146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1. </a:t>
            </a:r>
            <a:r>
              <a:rPr lang="ko-KR" altLang="en-US" sz="2000" dirty="0" smtClean="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신규 입사자 안내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11560" y="5259735"/>
            <a:ext cx="8280920" cy="33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171450" indent="-171450" eaLnBrk="1" hangingPunct="1">
              <a:lnSpc>
                <a:spcPts val="2200"/>
              </a:lnSpc>
              <a:buFontTx/>
              <a:buChar char="-"/>
            </a:pP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1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년 미만 </a:t>
            </a:r>
            <a:r>
              <a:rPr lang="ko-KR" altLang="en-US" sz="1000" dirty="0" err="1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입사자들은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1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개월 </a:t>
            </a:r>
            <a:r>
              <a:rPr lang="ko-KR" altLang="en-US" sz="1000" dirty="0" err="1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만근시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다음달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1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일 휴가 발생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.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5012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텍스트 개체 틀 13"/>
          <p:cNvSpPr txBox="1">
            <a:spLocks/>
          </p:cNvSpPr>
          <p:nvPr/>
        </p:nvSpPr>
        <p:spPr>
          <a:xfrm>
            <a:off x="467544" y="944563"/>
            <a:ext cx="8136904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6. </a:t>
            </a:r>
            <a:r>
              <a:rPr kumimoji="0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명함양식 작성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611560" y="1268760"/>
            <a:ext cx="8280920" cy="3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171450" indent="-171450" eaLnBrk="1" hangingPunct="1">
              <a:lnSpc>
                <a:spcPts val="2200"/>
              </a:lnSpc>
              <a:buFontTx/>
              <a:buChar char="-"/>
            </a:pP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아래 내용에 맞춰 명함 내용을 작성한 뒤 팀장 취합 후 </a:t>
            </a:r>
            <a:r>
              <a:rPr lang="ko-KR" altLang="en-US" sz="1000" dirty="0" err="1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경영지원실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신청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charset="0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755576" y="4952107"/>
            <a:ext cx="2376264" cy="1224136"/>
          </a:xfrm>
          <a:prstGeom prst="roundRect">
            <a:avLst/>
          </a:prstGeom>
          <a:solidFill>
            <a:srgbClr val="80C0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3422576" y="4952107"/>
            <a:ext cx="2376264" cy="1224136"/>
          </a:xfrm>
          <a:prstGeom prst="roundRect">
            <a:avLst/>
          </a:prstGeom>
          <a:solidFill>
            <a:srgbClr val="B9D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6061001" y="4952107"/>
            <a:ext cx="2376264" cy="1224136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983" y="5433801"/>
            <a:ext cx="802301" cy="260748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558" y="5433801"/>
            <a:ext cx="802301" cy="260748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558" y="5433801"/>
            <a:ext cx="802301" cy="260748"/>
          </a:xfrm>
          <a:prstGeom prst="rect">
            <a:avLst/>
          </a:prstGeom>
        </p:spPr>
      </p:pic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611560" y="4526583"/>
            <a:ext cx="8280920" cy="33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171450" indent="-171450" eaLnBrk="1" hangingPunct="1">
              <a:lnSpc>
                <a:spcPts val="2200"/>
              </a:lnSpc>
              <a:buFontTx/>
              <a:buChar char="-"/>
            </a:pP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명함 뒷면 칼라선택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charset="0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755576" y="6193458"/>
            <a:ext cx="2376264" cy="33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ts val="2200"/>
              </a:lnSpc>
            </a:pPr>
            <a:r>
              <a:rPr lang="ko-KR" alt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블루</a:t>
            </a:r>
            <a:endParaRPr lang="en-US" altLang="ko-KR" sz="1000" b="1" dirty="0">
              <a:latin typeface="맑은 고딕" panose="020B0503020000020004" pitchFamily="50" charset="-127"/>
              <a:ea typeface="맑은 고딕" panose="020B0503020000020004" pitchFamily="50" charset="-127"/>
              <a:cs typeface="Arial" charset="0"/>
            </a:endParaRP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3422576" y="6193458"/>
            <a:ext cx="2376264" cy="33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ts val="2200"/>
              </a:lnSpc>
            </a:pP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그린</a:t>
            </a:r>
            <a:endParaRPr lang="en-US" altLang="ko-KR" sz="1000" b="1" dirty="0">
              <a:latin typeface="맑은 고딕" panose="020B0503020000020004" pitchFamily="50" charset="-127"/>
              <a:ea typeface="맑은 고딕" panose="020B0503020000020004" pitchFamily="50" charset="-127"/>
              <a:cs typeface="Arial" charset="0"/>
            </a:endParaRP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6061001" y="6193458"/>
            <a:ext cx="2376264" cy="33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ts val="2200"/>
              </a:lnSpc>
            </a:pPr>
            <a:r>
              <a:rPr lang="ko-KR" alt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화이트</a:t>
            </a:r>
            <a:endParaRPr lang="en-US" altLang="ko-KR" sz="1000" b="1" dirty="0">
              <a:latin typeface="맑은 고딕" panose="020B0503020000020004" pitchFamily="50" charset="-127"/>
              <a:ea typeface="맑은 고딕" panose="020B0503020000020004" pitchFamily="50" charset="-127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943735"/>
            <a:ext cx="3852428" cy="23493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t">
            <a:spAutoFit/>
          </a:bodyPr>
          <a:lstStyle>
            <a:lvl1pPr marL="171450" indent="-171450" eaLnBrk="1" hangingPunct="1">
              <a:lnSpc>
                <a:spcPts val="2200"/>
              </a:lnSpc>
              <a:buFontTx/>
              <a:buChar char="-"/>
              <a:defRPr kumimoji="1" sz="100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defRPr>
            </a:lvl1pPr>
            <a:lvl2pPr marL="742950" indent="-285750" eaLnBrk="0" hangingPunct="0">
              <a:defRPr kumimoji="1"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9pPr>
            <a:extLst/>
          </a:lstStyle>
          <a:p>
            <a:pPr marL="0" indent="0">
              <a:buNone/>
            </a:pPr>
            <a:r>
              <a:rPr lang="ko-KR" altLang="en-US" b="1" dirty="0" smtClean="0">
                <a:solidFill>
                  <a:srgbClr val="0070C0"/>
                </a:solidFill>
              </a:rPr>
              <a:t>홍길동</a:t>
            </a:r>
            <a:r>
              <a:rPr lang="ko-KR" altLang="en-US" b="1" dirty="0">
                <a:solidFill>
                  <a:srgbClr val="0070C0"/>
                </a:solidFill>
              </a:rPr>
              <a:t/>
            </a:r>
            <a:br>
              <a:rPr lang="ko-KR" altLang="en-US" b="1" dirty="0">
                <a:solidFill>
                  <a:srgbClr val="0070C0"/>
                </a:solidFill>
              </a:rPr>
            </a:br>
            <a:r>
              <a:rPr lang="en-US" altLang="ko-KR" b="1" dirty="0" smtClean="0">
                <a:solidFill>
                  <a:srgbClr val="0070C0"/>
                </a:solidFill>
              </a:rPr>
              <a:t>Hong Gil Dong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b="1" dirty="0" smtClean="0">
                <a:solidFill>
                  <a:srgbClr val="0070C0"/>
                </a:solidFill>
              </a:rPr>
              <a:t>사원</a:t>
            </a:r>
            <a:r>
              <a:rPr lang="ko-KR" altLang="en-US" dirty="0" smtClean="0"/>
              <a:t> </a:t>
            </a:r>
            <a:r>
              <a:rPr lang="ko-KR" altLang="en-US" dirty="0" err="1"/>
              <a:t>퍼블리싱그룹</a:t>
            </a:r>
            <a:r>
              <a:rPr lang="ko-KR" altLang="en-US" dirty="0"/>
              <a:t> </a:t>
            </a:r>
            <a:r>
              <a:rPr lang="en-US" altLang="ko-KR" dirty="0"/>
              <a:t>| </a:t>
            </a:r>
            <a:r>
              <a:rPr lang="ko-KR" altLang="en-US" dirty="0" err="1"/>
              <a:t>퍼블리싱팀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dirty="0"/>
              <a:t>mobile </a:t>
            </a:r>
            <a:r>
              <a:rPr lang="en-US" altLang="ko-KR" b="1" dirty="0">
                <a:solidFill>
                  <a:srgbClr val="0070C0"/>
                </a:solidFill>
              </a:rPr>
              <a:t>010 </a:t>
            </a:r>
            <a:r>
              <a:rPr lang="en-US" altLang="ko-KR" b="1" dirty="0" smtClean="0">
                <a:solidFill>
                  <a:srgbClr val="0070C0"/>
                </a:solidFill>
              </a:rPr>
              <a:t>1234 1234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Tel 070 4012 6202</a:t>
            </a:r>
            <a:br>
              <a:rPr lang="en-US" altLang="ko-KR" dirty="0"/>
            </a:br>
            <a:r>
              <a:rPr lang="en-US" altLang="ko-KR" dirty="0"/>
              <a:t>Fax 070 8230 6290</a:t>
            </a:r>
            <a:br>
              <a:rPr lang="en-US" altLang="ko-KR" dirty="0"/>
            </a:br>
            <a:r>
              <a:rPr lang="en-US" altLang="ko-KR" dirty="0"/>
              <a:t>Email </a:t>
            </a:r>
            <a:r>
              <a:rPr lang="en-US" altLang="ko-KR" b="1" dirty="0" smtClean="0">
                <a:solidFill>
                  <a:srgbClr val="0070C0"/>
                </a:solidFill>
              </a:rPr>
              <a:t>mailid</a:t>
            </a:r>
            <a:r>
              <a:rPr lang="en-US" altLang="ko-KR" dirty="0" smtClean="0"/>
              <a:t>@adcapsule.co.kr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뒷면 색상 </a:t>
            </a:r>
            <a:r>
              <a:rPr lang="en-US" altLang="ko-KR" dirty="0"/>
              <a:t>: </a:t>
            </a:r>
            <a:r>
              <a:rPr lang="ko-KR" altLang="en-US" dirty="0"/>
              <a:t>아래 칼라 참고</a:t>
            </a: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789484" y="1573833"/>
            <a:ext cx="4608512" cy="3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[</a:t>
            </a:r>
            <a:r>
              <a:rPr lang="ko-KR" alt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명함 신청양식</a:t>
            </a:r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] : </a:t>
            </a:r>
            <a:r>
              <a:rPr lang="ko-KR" alt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아래 양식에서 파란색으로 표시된 부분만 수정</a:t>
            </a:r>
            <a:endParaRPr lang="en-US" altLang="ko-KR" sz="1000" b="1" dirty="0">
              <a:latin typeface="맑은 고딕" panose="020B0503020000020004" pitchFamily="50" charset="-127"/>
              <a:ea typeface="맑은 고딕" panose="020B0503020000020004" pitchFamily="50" charset="-127"/>
              <a:cs typeface="Arial" charset="0"/>
            </a:endParaRPr>
          </a:p>
        </p:txBody>
      </p:sp>
      <p:sp>
        <p:nvSpPr>
          <p:cNvPr id="20" name="제목 10"/>
          <p:cNvSpPr txBox="1">
            <a:spLocks/>
          </p:cNvSpPr>
          <p:nvPr/>
        </p:nvSpPr>
        <p:spPr>
          <a:xfrm>
            <a:off x="139700" y="404664"/>
            <a:ext cx="8752780" cy="40146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1. </a:t>
            </a:r>
            <a:r>
              <a:rPr lang="ko-KR" altLang="en-US" sz="2000" dirty="0" smtClean="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신규 입사자 안내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507025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텍스트 개체 틀 13"/>
          <p:cNvSpPr txBox="1">
            <a:spLocks/>
          </p:cNvSpPr>
          <p:nvPr/>
        </p:nvSpPr>
        <p:spPr>
          <a:xfrm>
            <a:off x="467544" y="944563"/>
            <a:ext cx="8136904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7. </a:t>
            </a:r>
            <a:r>
              <a:rPr kumimoji="0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복리후생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20" name="제목 10"/>
          <p:cNvSpPr txBox="1">
            <a:spLocks/>
          </p:cNvSpPr>
          <p:nvPr/>
        </p:nvSpPr>
        <p:spPr>
          <a:xfrm>
            <a:off x="139700" y="404664"/>
            <a:ext cx="8752780" cy="40146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1. </a:t>
            </a:r>
            <a:r>
              <a:rPr lang="ko-KR" altLang="en-US" sz="2000" dirty="0" smtClean="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신규 입사자 안내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600507" y="1237699"/>
            <a:ext cx="8291973" cy="3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01. 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식대</a:t>
            </a:r>
            <a:endParaRPr lang="en-US" altLang="ko-KR" sz="1200" b="1" dirty="0">
              <a:latin typeface="맑은 고딕" panose="020B0503020000020004" pitchFamily="50" charset="-127"/>
              <a:ea typeface="맑은 고딕" panose="020B0503020000020004" pitchFamily="50" charset="-127"/>
              <a:cs typeface="Arial" charset="0"/>
            </a:endParaRPr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611560" y="1593799"/>
            <a:ext cx="8280920" cy="206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228600" indent="-228600" eaLnBrk="1" hangingPunct="1">
              <a:lnSpc>
                <a:spcPts val="2200"/>
              </a:lnSpc>
              <a:buAutoNum type="alphaUcPeriod"/>
            </a:pPr>
            <a:r>
              <a:rPr lang="ko-KR" altLang="en-US" sz="1000" dirty="0" err="1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중식비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: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주말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/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휴일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11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시 이전부터 근무자에게 지원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/>
            </a:r>
            <a:b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</a:b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-  </a:t>
            </a:r>
            <a:r>
              <a:rPr lang="en-US" altLang="ko-KR" sz="1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11</a:t>
            </a:r>
            <a:r>
              <a:rPr lang="ko-KR" altLang="en-US" sz="1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시 부터 </a:t>
            </a:r>
            <a:r>
              <a:rPr lang="en-US" altLang="ko-KR" sz="1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4</a:t>
            </a:r>
            <a:r>
              <a:rPr lang="ko-KR" altLang="en-US" sz="1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시간 이상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</a:t>
            </a:r>
            <a:r>
              <a:rPr lang="ko-KR" altLang="en-US" sz="1000" dirty="0" err="1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근무시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지원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/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</a:b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- </a:t>
            </a:r>
            <a:r>
              <a:rPr lang="en-US" altLang="ko-KR" sz="1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1</a:t>
            </a:r>
            <a:r>
              <a:rPr lang="ko-KR" altLang="en-US" sz="1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인당 </a:t>
            </a:r>
            <a:r>
              <a:rPr lang="en-US" altLang="ko-KR" sz="1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8,000</a:t>
            </a:r>
            <a:r>
              <a:rPr lang="ko-KR" altLang="en-US" sz="1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원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. 1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일 하나의 영수증만 인정되며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,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식사와 별도로 드신 디저트는 제외됩니다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)</a:t>
            </a:r>
          </a:p>
          <a:p>
            <a:pPr marL="228600" indent="-228600" eaLnBrk="1" hangingPunct="1">
              <a:lnSpc>
                <a:spcPts val="2200"/>
              </a:lnSpc>
              <a:buAutoNum type="alphaUcPeriod"/>
            </a:pPr>
            <a:r>
              <a:rPr lang="ko-KR" altLang="en-US" sz="1000" dirty="0" err="1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석식비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: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주중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/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주말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/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휴일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20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시까지 근무자에게 지원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/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</a:b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- </a:t>
            </a:r>
            <a:r>
              <a:rPr lang="en-US" altLang="ko-KR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1</a:t>
            </a: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인당 </a:t>
            </a:r>
            <a:r>
              <a:rPr lang="en-US" altLang="ko-KR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8,000</a:t>
            </a: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원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. 1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일 하나의 영수증만 인정되며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,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식사와 별도로 드신 디저트는 제외됩니다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)</a:t>
            </a:r>
          </a:p>
          <a:p>
            <a:pPr marL="228600" indent="-228600" eaLnBrk="1" hangingPunct="1">
              <a:lnSpc>
                <a:spcPts val="2200"/>
              </a:lnSpc>
              <a:buAutoNum type="alphaUcPeriod"/>
            </a:pP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간식비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: </a:t>
            </a:r>
            <a:r>
              <a:rPr lang="ko-KR" altLang="en-US" sz="1000" dirty="0" err="1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팀별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교육 및 세미나 </a:t>
            </a:r>
            <a:r>
              <a:rPr lang="ko-KR" altLang="en-US" sz="1000" dirty="0" err="1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진행시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지원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/>
            </a:r>
            <a:b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</a:br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- 1</a:t>
            </a:r>
            <a:r>
              <a:rPr lang="ko-KR" alt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인당 </a:t>
            </a:r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5,000 </a:t>
            </a:r>
            <a:r>
              <a:rPr lang="ko-KR" alt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원</a:t>
            </a:r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. </a:t>
            </a:r>
            <a:r>
              <a:rPr lang="ko-KR" alt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단 식사와 함께 진행되는 경우 식비와 간식비 합쳐서 </a:t>
            </a:r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1</a:t>
            </a:r>
            <a:r>
              <a:rPr lang="ko-KR" alt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인당 </a:t>
            </a:r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10,000 </a:t>
            </a:r>
            <a:r>
              <a:rPr lang="ko-KR" alt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원</a:t>
            </a:r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)</a:t>
            </a:r>
            <a:endParaRPr lang="en-US" altLang="ko-KR" sz="1000" b="1" dirty="0">
              <a:latin typeface="맑은 고딕" panose="020B0503020000020004" pitchFamily="50" charset="-127"/>
              <a:ea typeface="맑은 고딕" panose="020B0503020000020004" pitchFamily="50" charset="-127"/>
              <a:cs typeface="Arial" charset="0"/>
            </a:endParaRP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600507" y="3645024"/>
            <a:ext cx="8291973" cy="3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02. 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교통비</a:t>
            </a:r>
            <a:endParaRPr lang="en-US" altLang="ko-KR" sz="1200" b="1" dirty="0">
              <a:latin typeface="맑은 고딕" panose="020B0503020000020004" pitchFamily="50" charset="-127"/>
              <a:ea typeface="맑은 고딕" panose="020B0503020000020004" pitchFamily="50" charset="-127"/>
              <a:cs typeface="Arial" charset="0"/>
            </a:endParaRP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611560" y="4001124"/>
            <a:ext cx="8280920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228600" indent="-228600" eaLnBrk="1" hangingPunct="1">
              <a:lnSpc>
                <a:spcPts val="2200"/>
              </a:lnSpc>
              <a:buAutoNum type="alphaUcPeriod"/>
            </a:pP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출장 및 회의 등 업무 목적을 위한 교통비 지원</a:t>
            </a:r>
            <a:endParaRPr lang="en-US" altLang="ko-KR" sz="1000" dirty="0" smtClean="0">
              <a:latin typeface="맑은 고딕" panose="020B0503020000020004" pitchFamily="50" charset="-127"/>
              <a:ea typeface="맑은 고딕" panose="020B0503020000020004" pitchFamily="50" charset="-127"/>
              <a:cs typeface="Arial" charset="0"/>
            </a:endParaRPr>
          </a:p>
          <a:p>
            <a:pPr marL="228600" indent="-228600" eaLnBrk="1" hangingPunct="1">
              <a:lnSpc>
                <a:spcPts val="2200"/>
              </a:lnSpc>
              <a:buAutoNum type="alphaUcPeriod"/>
            </a:pP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파견 및 프로젝트 관련 </a:t>
            </a:r>
            <a:r>
              <a:rPr lang="ko-KR" altLang="en-US" sz="1000" dirty="0" err="1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이동시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지원</a:t>
            </a:r>
            <a:endParaRPr lang="en-US" altLang="ko-KR" sz="1000" dirty="0" smtClean="0">
              <a:latin typeface="맑은 고딕" panose="020B0503020000020004" pitchFamily="50" charset="-127"/>
              <a:ea typeface="맑은 고딕" panose="020B0503020000020004" pitchFamily="50" charset="-127"/>
              <a:cs typeface="Arial" charset="0"/>
            </a:endParaRPr>
          </a:p>
          <a:p>
            <a:pPr marL="228600" indent="-228600" eaLnBrk="1" hangingPunct="1">
              <a:lnSpc>
                <a:spcPts val="2200"/>
              </a:lnSpc>
              <a:buAutoNum type="alphaUcPeriod"/>
            </a:pP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야근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(23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시 기준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)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후 대중 교통이 끊겨 택시를 이용할 경우의 교통비 실비 지원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charset="0"/>
            </a:endParaRP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600507" y="5013176"/>
            <a:ext cx="8291973" cy="3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03. 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기타 경비</a:t>
            </a:r>
            <a:endParaRPr lang="en-US" altLang="ko-KR" sz="1200" b="1" dirty="0">
              <a:latin typeface="맑은 고딕" panose="020B0503020000020004" pitchFamily="50" charset="-127"/>
              <a:ea typeface="맑은 고딕" panose="020B0503020000020004" pitchFamily="50" charset="-127"/>
              <a:cs typeface="Arial" charset="0"/>
            </a:endParaRPr>
          </a:p>
        </p:txBody>
      </p:sp>
      <p:sp>
        <p:nvSpPr>
          <p:cNvPr id="28" name="TextBox 4"/>
          <p:cNvSpPr txBox="1">
            <a:spLocks noChangeArrowheads="1"/>
          </p:cNvSpPr>
          <p:nvPr/>
        </p:nvSpPr>
        <p:spPr bwMode="auto">
          <a:xfrm>
            <a:off x="611560" y="5369276"/>
            <a:ext cx="8280920" cy="122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228600" indent="-228600" eaLnBrk="1" hangingPunct="1">
              <a:lnSpc>
                <a:spcPts val="2200"/>
              </a:lnSpc>
              <a:buAutoNum type="alphaUcPeriod"/>
            </a:pPr>
            <a:r>
              <a:rPr lang="ko-KR" altLang="en-US" sz="1000" dirty="0" err="1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철야시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경비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: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평일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,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휴일 등 철야 </a:t>
            </a:r>
            <a:r>
              <a:rPr lang="ko-KR" altLang="en-US" sz="1000" dirty="0" err="1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근무시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(24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시 이상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)</a:t>
            </a:r>
            <a:b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</a:b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-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간식 및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조식대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, </a:t>
            </a:r>
            <a:r>
              <a:rPr lang="ko-KR" altLang="en-US" sz="10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입욕비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등은 철야 근무 시 지급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(1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인당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15,000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원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이내에서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지급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)</a:t>
            </a:r>
          </a:p>
          <a:p>
            <a:pPr marL="228600" indent="-228600" eaLnBrk="1" hangingPunct="1">
              <a:lnSpc>
                <a:spcPts val="2200"/>
              </a:lnSpc>
              <a:buAutoNum type="alphaUcPeriod"/>
            </a:pP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도서비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: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각 그룹별 추천도서 중 후기를 작성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(WINS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작성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)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해야 하며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, </a:t>
            </a:r>
            <a:r>
              <a:rPr lang="ko-KR" altLang="en-US" sz="1000" dirty="0" err="1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한달에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</a:t>
            </a:r>
            <a:r>
              <a:rPr lang="ko-KR" altLang="en-US" sz="1000" dirty="0" err="1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한권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지원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(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월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30,000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원 한도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)</a:t>
            </a:r>
            <a:b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</a:b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-&gt; [WINS &gt;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愛人 </a:t>
            </a:r>
            <a:r>
              <a:rPr lang="ko-KR" altLang="en-US" sz="1000" dirty="0" err="1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수다방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&gt;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내 마음속의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서재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]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참고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1605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텍스트 개체 틀 13"/>
          <p:cNvSpPr txBox="1">
            <a:spLocks/>
          </p:cNvSpPr>
          <p:nvPr/>
        </p:nvSpPr>
        <p:spPr>
          <a:xfrm>
            <a:off x="467544" y="944563"/>
            <a:ext cx="8136904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7. </a:t>
            </a:r>
            <a:r>
              <a:rPr kumimoji="0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복리후생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20" name="제목 10"/>
          <p:cNvSpPr txBox="1">
            <a:spLocks/>
          </p:cNvSpPr>
          <p:nvPr/>
        </p:nvSpPr>
        <p:spPr>
          <a:xfrm>
            <a:off x="139700" y="404664"/>
            <a:ext cx="8752780" cy="40146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1. </a:t>
            </a:r>
            <a:r>
              <a:rPr lang="ko-KR" altLang="en-US" sz="2000" dirty="0" smtClean="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신규 입사자 안내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600507" y="1237699"/>
            <a:ext cx="8291973" cy="3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04. 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경조사 및 </a:t>
            </a:r>
            <a:r>
              <a:rPr lang="ko-KR" altLang="en-US" sz="12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사우회</a:t>
            </a:r>
            <a:endParaRPr lang="en-US" altLang="ko-KR" sz="1200" b="1" dirty="0">
              <a:latin typeface="맑은 고딕" panose="020B0503020000020004" pitchFamily="50" charset="-127"/>
              <a:ea typeface="맑은 고딕" panose="020B0503020000020004" pitchFamily="50" charset="-127"/>
              <a:cs typeface="Arial" charset="0"/>
            </a:endParaRPr>
          </a:p>
        </p:txBody>
      </p:sp>
      <p:graphicFrame>
        <p:nvGraphicFramePr>
          <p:cNvPr id="11" name="Group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388128"/>
              </p:ext>
            </p:extLst>
          </p:nvPr>
        </p:nvGraphicFramePr>
        <p:xfrm>
          <a:off x="683568" y="1988841"/>
          <a:ext cx="7776863" cy="3600399"/>
        </p:xfrm>
        <a:graphic>
          <a:graphicData uri="http://schemas.openxmlformats.org/drawingml/2006/table">
            <a:tbl>
              <a:tblPr/>
              <a:tblGrid>
                <a:gridCol w="777686"/>
                <a:gridCol w="606196"/>
                <a:gridCol w="1036916"/>
                <a:gridCol w="777686"/>
                <a:gridCol w="1266012"/>
                <a:gridCol w="462846"/>
                <a:gridCol w="1193338"/>
                <a:gridCol w="504056"/>
                <a:gridCol w="1152127"/>
              </a:tblGrid>
              <a:tr h="259566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A818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본인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A81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배우자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A81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직계 존</a:t>
                      </a: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</a:t>
                      </a: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비속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sym typeface="Wingdings" pitchFamily="2" charset="2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A81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956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부모</a:t>
                      </a: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itchFamily="2" charset="2"/>
                        </a:rPr>
                        <a:t></a:t>
                      </a: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자녀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sym typeface="Wingdings" pitchFamily="2" charset="2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A81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형제</a:t>
                      </a: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조부모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A81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153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경조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휴가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A8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경조금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A8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경조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휴가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A8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경조금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A8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경조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휴가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A8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경조금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A8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경조휴가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A8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경조금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A818"/>
                    </a:solidFill>
                  </a:tcPr>
                </a:tc>
              </a:tr>
              <a:tr h="290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결혼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일*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사우회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사우회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kumimoji="1" lang="ko-KR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출산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90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사우회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사우회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5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돌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사우회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5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생일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사우회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5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회갑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사우회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사우회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사우회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5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고희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사우회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사우회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5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입학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사우회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5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졸업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사우회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5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입원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병가규정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5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사망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1,000,000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500,000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사우회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사우회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611560" y="1593799"/>
            <a:ext cx="8280920" cy="33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228600" indent="-228600" eaLnBrk="1" hangingPunct="1">
              <a:lnSpc>
                <a:spcPts val="2200"/>
              </a:lnSpc>
              <a:buAutoNum type="alphaUcPeriod"/>
            </a:pP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[WINS &gt;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서식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/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자료실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&gt;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복리후생 및 사규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]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참고</a:t>
            </a:r>
            <a:endParaRPr lang="en-US" altLang="ko-KR" sz="1000" b="1" dirty="0">
              <a:latin typeface="맑은 고딕" panose="020B0503020000020004" pitchFamily="50" charset="-127"/>
              <a:ea typeface="맑은 고딕" panose="020B0503020000020004" pitchFamily="50" charset="-127"/>
              <a:cs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57993"/>
            <a:ext cx="4361646" cy="146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611560" y="5708599"/>
            <a:ext cx="8280920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B   </a:t>
            </a:r>
            <a:r>
              <a:rPr lang="ko-KR" altLang="en-US" sz="1000" dirty="0" err="1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사우회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/>
            </a:r>
            <a:b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</a:b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   -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사우회비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: 1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만원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/>
            </a:r>
            <a:b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</a:b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   -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각종 경조사비 지원 및 사회복지 공동 모금에 참여</a:t>
            </a:r>
            <a:endParaRPr lang="en-US" altLang="ko-KR" sz="1000" b="1" dirty="0">
              <a:latin typeface="맑은 고딕" panose="020B0503020000020004" pitchFamily="50" charset="-127"/>
              <a:ea typeface="맑은 고딕" panose="020B0503020000020004" pitchFamily="50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940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79512" y="3173487"/>
            <a:ext cx="6552728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ko-KR" sz="32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The End</a:t>
            </a:r>
            <a:endParaRPr lang="ko-KR" altLang="en-US" sz="320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700808"/>
            <a:ext cx="1296144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ko-KR" altLang="en-US" spc="-15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목 차</a:t>
            </a:r>
            <a:endParaRPr lang="ko-KR" altLang="en-US" spc="-15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003698"/>
            <a:ext cx="4392488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ts val="2000"/>
              </a:lnSpc>
            </a:pPr>
            <a:r>
              <a:rPr lang="ko-KR" altLang="en-US" sz="1000" b="1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신규입사자 </a:t>
            </a:r>
            <a:r>
              <a:rPr lang="ko-KR" altLang="en-US" sz="1000" b="1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안내</a:t>
            </a:r>
            <a:r>
              <a:rPr lang="en-US" altLang="ko-KR" sz="10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0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0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1. WINS</a:t>
            </a:r>
            <a:br>
              <a:rPr lang="en-US" altLang="ko-KR" sz="10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0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en-US" altLang="ko-KR" sz="10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WINS </a:t>
            </a:r>
            <a:r>
              <a:rPr lang="ko-KR" altLang="en-US" sz="10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장비등록</a:t>
            </a:r>
            <a:r>
              <a:rPr lang="en-US" altLang="ko-KR" sz="10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0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0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en-US" altLang="ko-KR" sz="10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V3 </a:t>
            </a:r>
            <a:r>
              <a:rPr lang="ko-KR" altLang="en-US" sz="1000" dirty="0" err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세팅</a:t>
            </a:r>
            <a:r>
              <a:rPr lang="en-US" altLang="ko-KR" sz="10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0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0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ko-KR" altLang="en-US" sz="10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메일</a:t>
            </a:r>
            <a:r>
              <a:rPr lang="en-US" altLang="ko-KR" sz="10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0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0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5. </a:t>
            </a:r>
            <a:r>
              <a:rPr lang="ko-KR" altLang="en-US" sz="10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휴가신청</a:t>
            </a:r>
            <a:endParaRPr lang="en-US" altLang="ko-KR" sz="100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</a:endParaRPr>
          </a:p>
          <a:p>
            <a:pPr marL="228600" indent="-228600">
              <a:lnSpc>
                <a:spcPts val="2000"/>
              </a:lnSpc>
            </a:pPr>
            <a:r>
              <a:rPr lang="en-US" altLang="ko-KR" sz="10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     </a:t>
            </a:r>
            <a:r>
              <a:rPr lang="en-US" altLang="ko-KR" sz="10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6. </a:t>
            </a:r>
            <a:r>
              <a:rPr lang="ko-KR" altLang="en-US" sz="10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명함신청</a:t>
            </a:r>
            <a:r>
              <a:rPr lang="en-US" altLang="ko-KR" sz="10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0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0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7. </a:t>
            </a:r>
            <a:r>
              <a:rPr lang="ko-KR" altLang="en-US" sz="10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복리후생</a:t>
            </a:r>
            <a:endParaRPr lang="en-US" altLang="ko-KR" sz="1000" b="1" dirty="0" smtClean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467544" y="2317691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67544" y="2576425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467544" y="2835159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467544" y="3093893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467544" y="3349509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467544" y="3595180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467544" y="3856437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467544" y="4117694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302840" y="2313449"/>
            <a:ext cx="6357392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신규입사자 </a:t>
            </a:r>
            <a:r>
              <a:rPr lang="ko-KR" alt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안내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611560" y="1700808"/>
            <a:ext cx="8280920" cy="3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r" eaLnBrk="1" hangingPunct="1">
              <a:lnSpc>
                <a:spcPts val="2200"/>
              </a:lnSpc>
            </a:pP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# </a:t>
            </a:r>
            <a:r>
              <a:rPr lang="ko-KR" altLang="en-US" sz="1000" dirty="0" err="1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애드캡슐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</a:t>
            </a:r>
            <a:r>
              <a:rPr lang="ko-KR" altLang="en-US" sz="1000" dirty="0" err="1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경영지원실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: 070-4012-</a:t>
            </a:r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6200, 6202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|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김계영팀장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(6202)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/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정수진대리</a:t>
            </a:r>
            <a:r>
              <a:rPr lang="en-US" altLang="ko-KR" sz="100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(6200)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50" y="1334339"/>
            <a:ext cx="6365751" cy="381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텍스트 개체 틀 13"/>
          <p:cNvSpPr txBox="1">
            <a:spLocks/>
          </p:cNvSpPr>
          <p:nvPr/>
        </p:nvSpPr>
        <p:spPr>
          <a:xfrm>
            <a:off x="467544" y="944563"/>
            <a:ext cx="8136904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1.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WINS -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로그인 및 비밀번호 수정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: http://intra.adcapsule.co.kr/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제목 10"/>
          <p:cNvSpPr txBox="1">
            <a:spLocks/>
          </p:cNvSpPr>
          <p:nvPr/>
        </p:nvSpPr>
        <p:spPr>
          <a:xfrm>
            <a:off x="139700" y="404664"/>
            <a:ext cx="8752780" cy="40146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1. </a:t>
            </a:r>
            <a:r>
              <a:rPr lang="ko-KR" altLang="en-US" sz="2000" dirty="0" smtClean="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신규 입사자 안내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347864" y="2276872"/>
            <a:ext cx="2088232" cy="409575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사각형 설명선 16"/>
          <p:cNvSpPr/>
          <p:nvPr/>
        </p:nvSpPr>
        <p:spPr>
          <a:xfrm>
            <a:off x="2771800" y="1252340"/>
            <a:ext cx="2808312" cy="808508"/>
          </a:xfrm>
          <a:prstGeom prst="wedgeRectCallout">
            <a:avLst>
              <a:gd name="adj1" fmla="val -2492"/>
              <a:gd name="adj2" fmla="val 73070"/>
            </a:avLst>
          </a:prstGeom>
          <a:solidFill>
            <a:srgbClr val="B9D219">
              <a:alpha val="80000"/>
            </a:srgbClr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ko-KR" altLang="en-US" sz="9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입사 후 전달 받은 계정으로 로그인</a:t>
            </a:r>
            <a:endParaRPr lang="en-US" altLang="ko-KR" sz="9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ts val="1400"/>
              </a:lnSpc>
            </a:pPr>
            <a:r>
              <a:rPr lang="ko-KR" altLang="en-US" sz="9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아이디 </a:t>
            </a:r>
            <a:r>
              <a:rPr lang="en-US" altLang="ko-KR" sz="9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9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본인이름 </a:t>
            </a:r>
            <a:r>
              <a:rPr lang="en-US" altLang="ko-KR" sz="9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 </a:t>
            </a:r>
            <a:r>
              <a:rPr lang="ko-KR" altLang="en-US" sz="9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최초 비밀번호 </a:t>
            </a:r>
            <a:r>
              <a:rPr lang="en-US" altLang="ko-KR" sz="9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abcd1234</a:t>
            </a:r>
          </a:p>
          <a:p>
            <a:pPr>
              <a:lnSpc>
                <a:spcPts val="1400"/>
              </a:lnSpc>
            </a:pPr>
            <a:r>
              <a:rPr lang="en-US" altLang="ko-KR" sz="9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(* </a:t>
            </a:r>
            <a:r>
              <a:rPr lang="ko-KR" altLang="en-US" sz="9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본인 이름으로 로그인 되지 않을 경우 </a:t>
            </a:r>
            <a:r>
              <a:rPr lang="ko-KR" altLang="en-US" sz="9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경영지원실</a:t>
            </a:r>
            <a:r>
              <a:rPr lang="ko-KR" altLang="en-US" sz="9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또는 팀장 문의</a:t>
            </a:r>
            <a:r>
              <a:rPr lang="en-US" altLang="ko-KR" sz="9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9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33" y="2954717"/>
            <a:ext cx="7611951" cy="325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819150" y="4419600"/>
            <a:ext cx="838200" cy="286147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직선 화살표 연결선 3"/>
          <p:cNvCxnSpPr>
            <a:stCxn id="16" idx="2"/>
          </p:cNvCxnSpPr>
          <p:nvPr/>
        </p:nvCxnSpPr>
        <p:spPr>
          <a:xfrm flipH="1">
            <a:off x="1475656" y="2686447"/>
            <a:ext cx="2916324" cy="173315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/>
          <p:cNvSpPr/>
          <p:nvPr/>
        </p:nvSpPr>
        <p:spPr>
          <a:xfrm>
            <a:off x="2652538" y="3648075"/>
            <a:ext cx="5367511" cy="255270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" name="직선 화살표 연결선 20"/>
          <p:cNvCxnSpPr>
            <a:stCxn id="12" idx="3"/>
          </p:cNvCxnSpPr>
          <p:nvPr/>
        </p:nvCxnSpPr>
        <p:spPr>
          <a:xfrm>
            <a:off x="1657350" y="4562674"/>
            <a:ext cx="99518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사각형 설명선 22"/>
          <p:cNvSpPr/>
          <p:nvPr/>
        </p:nvSpPr>
        <p:spPr>
          <a:xfrm>
            <a:off x="1270208" y="4910137"/>
            <a:ext cx="3003183" cy="404254"/>
          </a:xfrm>
          <a:prstGeom prst="wedgeRectCallout">
            <a:avLst>
              <a:gd name="adj1" fmla="val -14264"/>
              <a:gd name="adj2" fmla="val -117782"/>
            </a:avLst>
          </a:prstGeom>
          <a:solidFill>
            <a:srgbClr val="B9D219">
              <a:alpha val="80000"/>
            </a:srgbClr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ko-KR" altLang="en-US" sz="9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비밀번호 수정 버튼을 통해 초기 비밀번호 수정</a:t>
            </a:r>
            <a:endParaRPr lang="ko-KR" altLang="en-US" sz="9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231158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텍스트 개체 틀 13"/>
          <p:cNvSpPr txBox="1">
            <a:spLocks/>
          </p:cNvSpPr>
          <p:nvPr/>
        </p:nvSpPr>
        <p:spPr>
          <a:xfrm>
            <a:off x="467544" y="944563"/>
            <a:ext cx="8136904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1.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WINS -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출퇴근 체크 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http://intra.adcapsule.co.kr/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제목 10"/>
          <p:cNvSpPr txBox="1">
            <a:spLocks/>
          </p:cNvSpPr>
          <p:nvPr/>
        </p:nvSpPr>
        <p:spPr>
          <a:xfrm>
            <a:off x="139700" y="404664"/>
            <a:ext cx="8752780" cy="40146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1. </a:t>
            </a:r>
            <a:r>
              <a:rPr lang="ko-KR" altLang="en-US" sz="2000" dirty="0" smtClean="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신규 입사자 안내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5796136" cy="140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5323"/>
            <a:ext cx="6079777" cy="177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직사각형 19"/>
          <p:cNvSpPr/>
          <p:nvPr/>
        </p:nvSpPr>
        <p:spPr>
          <a:xfrm>
            <a:off x="2852564" y="1800622"/>
            <a:ext cx="351284" cy="409575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5862463" y="3881834"/>
            <a:ext cx="509761" cy="204391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31" y="4484743"/>
            <a:ext cx="6018669" cy="204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직사각형 23"/>
          <p:cNvSpPr/>
          <p:nvPr/>
        </p:nvSpPr>
        <p:spPr>
          <a:xfrm>
            <a:off x="1509538" y="4681934"/>
            <a:ext cx="4900787" cy="1595041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7" name="직선 화살표 연결선 26"/>
          <p:cNvCxnSpPr/>
          <p:nvPr/>
        </p:nvCxnSpPr>
        <p:spPr>
          <a:xfrm flipH="1">
            <a:off x="5076056" y="4086225"/>
            <a:ext cx="786407" cy="59570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/>
          <p:nvPr/>
        </p:nvCxnSpPr>
        <p:spPr>
          <a:xfrm>
            <a:off x="3204989" y="2209800"/>
            <a:ext cx="2657474" cy="167203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604663" y="3386534"/>
            <a:ext cx="5910437" cy="242491"/>
          </a:xfrm>
          <a:prstGeom prst="rect">
            <a:avLst/>
          </a:prstGeom>
          <a:solidFill>
            <a:srgbClr val="1FAECD">
              <a:alpha val="30196"/>
            </a:srgbClr>
          </a:solidFill>
          <a:ln w="31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사각형 설명선 25"/>
          <p:cNvSpPr/>
          <p:nvPr/>
        </p:nvSpPr>
        <p:spPr>
          <a:xfrm>
            <a:off x="4560381" y="2492896"/>
            <a:ext cx="3251979" cy="494554"/>
          </a:xfrm>
          <a:prstGeom prst="wedgeRectCallout">
            <a:avLst>
              <a:gd name="adj1" fmla="val -119627"/>
              <a:gd name="adj2" fmla="val 128553"/>
            </a:avLst>
          </a:prstGeom>
          <a:solidFill>
            <a:srgbClr val="B9D219">
              <a:alpha val="80000"/>
            </a:srgbClr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ko-KR" altLang="en-US" sz="9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본인의 휴가 정보를 확인할 수 있음</a:t>
            </a:r>
            <a:r>
              <a:rPr lang="en-US" altLang="ko-KR" sz="9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ts val="1400"/>
              </a:lnSpc>
            </a:pPr>
            <a:r>
              <a:rPr lang="ko-KR" altLang="en-US" sz="9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휴가 사용시 반드시 출퇴근 </a:t>
            </a:r>
            <a:r>
              <a:rPr lang="ko-KR" altLang="en-US" sz="900" b="1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란에</a:t>
            </a:r>
            <a:r>
              <a:rPr lang="ko-KR" altLang="en-US" sz="9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근무상태 </a:t>
            </a:r>
            <a:r>
              <a:rPr lang="en-US" altLang="ko-KR" sz="9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9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정기휴가</a:t>
            </a:r>
            <a:r>
              <a:rPr lang="en-US" altLang="ko-KR" sz="9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] </a:t>
            </a:r>
            <a:r>
              <a:rPr lang="ko-KR" altLang="en-US" sz="9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적용</a:t>
            </a:r>
            <a:endParaRPr lang="ko-KR" altLang="en-US" sz="9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사각형 설명선 32"/>
          <p:cNvSpPr/>
          <p:nvPr/>
        </p:nvSpPr>
        <p:spPr>
          <a:xfrm>
            <a:off x="5360481" y="4940821"/>
            <a:ext cx="2811919" cy="494554"/>
          </a:xfrm>
          <a:prstGeom prst="wedgeRectCallout">
            <a:avLst>
              <a:gd name="adj1" fmla="val -73668"/>
              <a:gd name="adj2" fmla="val -13970"/>
            </a:avLst>
          </a:prstGeom>
          <a:solidFill>
            <a:srgbClr val="B9D219">
              <a:alpha val="80000"/>
            </a:srgbClr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ko-KR" altLang="en-US" sz="9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파견지</a:t>
            </a:r>
            <a:r>
              <a:rPr lang="ko-KR" altLang="en-US" sz="9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특성상 보안 이슈로 </a:t>
            </a:r>
            <a:r>
              <a:rPr lang="en-US" altLang="ko-KR" sz="9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WINS </a:t>
            </a:r>
            <a:r>
              <a:rPr lang="ko-KR" altLang="en-US" sz="9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접속이 불가하여</a:t>
            </a:r>
            <a:endParaRPr lang="en-US" altLang="ko-KR" sz="9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ts val="1400"/>
              </a:lnSpc>
            </a:pPr>
            <a:r>
              <a:rPr lang="ko-KR" altLang="en-US" sz="9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근태등록이 어려울 경우 팀장에게 해당 내용 고지</a:t>
            </a:r>
            <a:r>
              <a:rPr lang="en-US" altLang="ko-KR" sz="9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9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365668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텍스트 개체 틀 13"/>
          <p:cNvSpPr txBox="1">
            <a:spLocks/>
          </p:cNvSpPr>
          <p:nvPr/>
        </p:nvSpPr>
        <p:spPr>
          <a:xfrm>
            <a:off x="467544" y="944563"/>
            <a:ext cx="8136904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2-1</a:t>
            </a: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400" b="1" noProof="0" dirty="0" smtClean="0">
                <a:latin typeface="맑은 고딕" pitchFamily="50" charset="-127"/>
                <a:ea typeface="맑은 고딕" pitchFamily="50" charset="-127"/>
              </a:rPr>
              <a:t>개인장비관</a:t>
            </a:r>
            <a:r>
              <a:rPr lang="ko-KR" altLang="en-US" sz="1400" b="1" noProof="0" dirty="0">
                <a:latin typeface="맑은 고딕" pitchFamily="50" charset="-127"/>
                <a:ea typeface="맑은 고딕" pitchFamily="50" charset="-127"/>
              </a:rPr>
              <a:t>리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600507" y="1237699"/>
            <a:ext cx="8291973" cy="3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01. 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장비구입</a:t>
            </a:r>
            <a:endParaRPr lang="en-US" altLang="ko-KR" sz="1200" b="1" dirty="0">
              <a:latin typeface="맑은 고딕" panose="020B0503020000020004" pitchFamily="50" charset="-127"/>
              <a:ea typeface="맑은 고딕" panose="020B0503020000020004" pitchFamily="50" charset="-127"/>
              <a:cs typeface="Arial" charset="0"/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611560" y="1593799"/>
            <a:ext cx="8280920" cy="65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228600" indent="-228600" eaLnBrk="1" hangingPunct="1">
              <a:lnSpc>
                <a:spcPts val="2200"/>
              </a:lnSpc>
              <a:buAutoNum type="alphaUcPeriod"/>
            </a:pP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품의서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작성 후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, </a:t>
            </a:r>
            <a:r>
              <a:rPr lang="ko-KR" altLang="en-US" sz="1000" dirty="0" err="1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경영지원팀의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승인을 득한 후 구입 가능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.</a:t>
            </a:r>
          </a:p>
          <a:p>
            <a:pPr marL="228600" indent="-228600" eaLnBrk="1" hangingPunct="1">
              <a:lnSpc>
                <a:spcPts val="2200"/>
              </a:lnSpc>
              <a:buAutoNum type="alphaUcPeriod"/>
            </a:pP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소모품의 경우 여분의 소모품을 </a:t>
            </a:r>
            <a:r>
              <a:rPr lang="ko-KR" altLang="en-US" sz="1000" dirty="0" err="1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경영지원팀에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확인 후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,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없는 경우 개인이 </a:t>
            </a:r>
            <a:r>
              <a:rPr lang="ko-KR" altLang="en-US" sz="1000" dirty="0" err="1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구입후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</a:t>
            </a:r>
            <a:r>
              <a:rPr lang="ko-KR" altLang="en-US" sz="1000" dirty="0" err="1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지출결의서를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작성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.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charset="0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600507" y="2420888"/>
            <a:ext cx="8291973" cy="3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02. 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장비의 사용 및 관리</a:t>
            </a:r>
            <a:endParaRPr lang="en-US" altLang="ko-KR" sz="1200" b="1" dirty="0">
              <a:latin typeface="맑은 고딕" panose="020B0503020000020004" pitchFamily="50" charset="-127"/>
              <a:ea typeface="맑은 고딕" panose="020B0503020000020004" pitchFamily="50" charset="-127"/>
              <a:cs typeface="Arial" charset="0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611560" y="2776988"/>
            <a:ext cx="8280920" cy="376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228600" indent="-228600" eaLnBrk="1" hangingPunct="1">
              <a:lnSpc>
                <a:spcPts val="2200"/>
              </a:lnSpc>
              <a:buAutoNum type="alphaUcPeriod"/>
            </a:pP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사용기간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: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모든 장비는 구입 후 최소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3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년 동안 유효함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. (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구입시기를 모를 경우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, </a:t>
            </a:r>
            <a:r>
              <a:rPr lang="ko-KR" altLang="en-US" sz="1000" dirty="0" err="1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제조년월일로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확인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)</a:t>
            </a:r>
          </a:p>
          <a:p>
            <a:pPr marL="228600" indent="-228600" eaLnBrk="1" hangingPunct="1">
              <a:lnSpc>
                <a:spcPts val="2200"/>
              </a:lnSpc>
              <a:buAutoNum type="alphaUcPeriod"/>
            </a:pP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사용등록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: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/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</a:b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Ⅰ.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신규 장비를 배정받은 경우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,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반드시 인트라넷에 본인의 장비를 등록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.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/>
            </a:r>
            <a:b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</a:b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   (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인트라넷 장비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/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부품 시스템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: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장비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,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상세정보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,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구입일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,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사용자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,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사용유무 작성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)</a:t>
            </a:r>
            <a:b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</a:b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Ⅱ.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기존의 장비를 인계 받는 경우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,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메일로 </a:t>
            </a:r>
            <a:r>
              <a:rPr lang="ko-KR" altLang="en-US" sz="1000" dirty="0" err="1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경영지원팀에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보고 및 인트라넷에 장비를 변경 등록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.</a:t>
            </a:r>
          </a:p>
          <a:p>
            <a:pPr marL="228600" indent="-228600" eaLnBrk="1" hangingPunct="1">
              <a:lnSpc>
                <a:spcPts val="2200"/>
              </a:lnSpc>
              <a:buAutoNum type="alphaUcPeriod"/>
            </a:pP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사용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: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모니터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1+</a:t>
            </a:r>
            <a:r>
              <a:rPr lang="ko-KR" altLang="en-US" sz="1000" dirty="0" err="1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데스크탑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1(or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노트북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1)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의 사용을 기본으로 하며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,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추가 장비가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필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요한 경우 </a:t>
            </a:r>
            <a:r>
              <a:rPr lang="ko-KR" altLang="en-US" sz="1000" dirty="0" err="1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경영지원팀에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요청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.</a:t>
            </a:r>
          </a:p>
          <a:p>
            <a:pPr marL="228600" indent="-228600" eaLnBrk="1" hangingPunct="1">
              <a:lnSpc>
                <a:spcPts val="2200"/>
              </a:lnSpc>
              <a:buAutoNum type="alphaUcPeriod"/>
            </a:pP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교체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/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반납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/>
            </a:r>
            <a:b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</a:b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Ⅰ. 3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년 이상 사용 장비에 한하여 교체가 가능하며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, </a:t>
            </a:r>
            <a:r>
              <a:rPr lang="ko-KR" altLang="en-US" sz="1000" dirty="0" err="1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경영지원팀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허가 없이 임의로 장비 교체 금지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.</a:t>
            </a:r>
            <a:b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</a:b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Ⅱ.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사용하지 않는 장비는 </a:t>
            </a:r>
            <a:r>
              <a:rPr lang="ko-KR" altLang="en-US" sz="1000" dirty="0" err="1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경영지원팀으로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반납하며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,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반납시에는 반드시 포맷 및 비밀번호 해지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.</a:t>
            </a:r>
            <a:b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</a:b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  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또한 반납한 장비의 하드디스크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,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메모리 등의 부품은 개인적으로 사용 금지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.</a:t>
            </a:r>
            <a:b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</a:b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Ⅲ.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반납시 메일로 </a:t>
            </a:r>
            <a:r>
              <a:rPr lang="ko-KR" altLang="en-US" sz="1000" dirty="0" err="1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경영지원팀에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보고 후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,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인트라넷에 장비 사용유무 미사용으로 변경 등록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.</a:t>
            </a:r>
          </a:p>
          <a:p>
            <a:pPr marL="228600" indent="-228600" eaLnBrk="1" hangingPunct="1">
              <a:lnSpc>
                <a:spcPts val="2200"/>
              </a:lnSpc>
              <a:buAutoNum type="alphaUcPeriod"/>
            </a:pP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수리문의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: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수리비용이 크지 않은 경우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,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개인적으로 수리 후 </a:t>
            </a:r>
            <a:r>
              <a:rPr lang="ko-KR" altLang="en-US" sz="1000" dirty="0" err="1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지출결의서를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 작성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.</a:t>
            </a:r>
          </a:p>
          <a:p>
            <a:pPr marL="228600" indent="-228600" eaLnBrk="1" hangingPunct="1">
              <a:lnSpc>
                <a:spcPts val="2200"/>
              </a:lnSpc>
              <a:buAutoNum type="alphaUcPeriod"/>
            </a:pP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모든 장비는 교체 구입시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,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반드시 </a:t>
            </a:r>
            <a:r>
              <a:rPr lang="ko-KR" altLang="en-US" sz="100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기존 장비 반납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.</a:t>
            </a:r>
          </a:p>
        </p:txBody>
      </p:sp>
      <p:sp>
        <p:nvSpPr>
          <p:cNvPr id="8" name="제목 10"/>
          <p:cNvSpPr txBox="1">
            <a:spLocks/>
          </p:cNvSpPr>
          <p:nvPr/>
        </p:nvSpPr>
        <p:spPr>
          <a:xfrm>
            <a:off x="139700" y="404664"/>
            <a:ext cx="8752780" cy="40146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1. </a:t>
            </a:r>
            <a:r>
              <a:rPr lang="ko-KR" altLang="en-US" sz="2000" dirty="0" smtClean="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신규 입사자 안내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316466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텍스트 개체 틀 13"/>
          <p:cNvSpPr txBox="1">
            <a:spLocks/>
          </p:cNvSpPr>
          <p:nvPr/>
        </p:nvSpPr>
        <p:spPr>
          <a:xfrm>
            <a:off x="467544" y="944563"/>
            <a:ext cx="8136904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2-2. 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WINS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장비등록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: STEP01.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pic>
        <p:nvPicPr>
          <p:cNvPr id="6" name="Picture 2" descr="C:\Users\bluewebd\Desktop\장비등록\장비등록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340768"/>
            <a:ext cx="7488384" cy="4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606982" y="5228601"/>
            <a:ext cx="1339340" cy="537941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사각형 설명선 9"/>
          <p:cNvSpPr/>
          <p:nvPr/>
        </p:nvSpPr>
        <p:spPr>
          <a:xfrm>
            <a:off x="621034" y="4408523"/>
            <a:ext cx="2006750" cy="539563"/>
          </a:xfrm>
          <a:prstGeom prst="wedgeRectCallout">
            <a:avLst>
              <a:gd name="adj1" fmla="val -22723"/>
              <a:gd name="adj2" fmla="val 106592"/>
            </a:avLst>
          </a:prstGeom>
          <a:solidFill>
            <a:srgbClr val="B9D219">
              <a:alpha val="80000"/>
            </a:srgbClr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ko-KR" altLang="en-US" sz="9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윈스</a:t>
            </a:r>
            <a:r>
              <a:rPr lang="ko-KR" altLang="en-US" sz="9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로그인 후 화면 하단에 있는 </a:t>
            </a:r>
            <a:r>
              <a:rPr lang="en-US" altLang="ko-KR" sz="9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9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장비</a:t>
            </a:r>
            <a:r>
              <a:rPr lang="en-US" altLang="ko-KR" sz="9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9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부품시스템 </a:t>
            </a:r>
            <a:r>
              <a:rPr lang="ko-KR" altLang="en-US" sz="900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바로가기</a:t>
            </a:r>
            <a:r>
              <a:rPr lang="en-US" altLang="ko-KR" sz="9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]</a:t>
            </a:r>
            <a:r>
              <a:rPr lang="en-US" altLang="ko-KR" sz="9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클릭</a:t>
            </a:r>
            <a:endParaRPr lang="ko-KR" altLang="en-US" sz="9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제목 10"/>
          <p:cNvSpPr txBox="1">
            <a:spLocks/>
          </p:cNvSpPr>
          <p:nvPr/>
        </p:nvSpPr>
        <p:spPr>
          <a:xfrm>
            <a:off x="139700" y="404664"/>
            <a:ext cx="8752780" cy="40146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1. </a:t>
            </a:r>
            <a:r>
              <a:rPr lang="ko-KR" altLang="en-US" sz="2000" dirty="0" smtClean="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신규 입사자 안내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973783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409418"/>
            <a:ext cx="7639050" cy="2867025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7315200" y="3783818"/>
            <a:ext cx="892182" cy="492625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 설명선 13"/>
          <p:cNvSpPr/>
          <p:nvPr/>
        </p:nvSpPr>
        <p:spPr>
          <a:xfrm>
            <a:off x="7099300" y="4914374"/>
            <a:ext cx="1108082" cy="314826"/>
          </a:xfrm>
          <a:prstGeom prst="wedgeRectCallout">
            <a:avLst>
              <a:gd name="adj1" fmla="val 14155"/>
              <a:gd name="adj2" fmla="val -306890"/>
            </a:avLst>
          </a:prstGeom>
          <a:solidFill>
            <a:srgbClr val="B9D219">
              <a:alpha val="80000"/>
            </a:srgbClr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en-US" altLang="ko-KR" sz="9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9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장비등록</a:t>
            </a:r>
            <a:r>
              <a:rPr lang="en-US" altLang="ko-KR" sz="9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] </a:t>
            </a:r>
            <a:r>
              <a:rPr lang="ko-KR" altLang="en-US" sz="9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클릭</a:t>
            </a:r>
            <a:r>
              <a:rPr lang="en-US" altLang="ko-KR" sz="9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!</a:t>
            </a:r>
            <a:endParaRPr lang="ko-KR" altLang="en-US" sz="9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텍스트 개체 틀 13"/>
          <p:cNvSpPr txBox="1">
            <a:spLocks/>
          </p:cNvSpPr>
          <p:nvPr/>
        </p:nvSpPr>
        <p:spPr>
          <a:xfrm>
            <a:off x="467544" y="944563"/>
            <a:ext cx="8136904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2-3</a:t>
            </a: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WINS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장비등록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: STEP02.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7" name="제목 10"/>
          <p:cNvSpPr txBox="1">
            <a:spLocks/>
          </p:cNvSpPr>
          <p:nvPr/>
        </p:nvSpPr>
        <p:spPr>
          <a:xfrm>
            <a:off x="139700" y="404664"/>
            <a:ext cx="8752780" cy="40146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1. </a:t>
            </a:r>
            <a:r>
              <a:rPr lang="ko-KR" altLang="en-US" sz="2000" dirty="0" smtClean="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신규 입사자 안내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912289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412776"/>
            <a:ext cx="7639050" cy="209550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710697"/>
              </p:ext>
            </p:extLst>
          </p:nvPr>
        </p:nvGraphicFramePr>
        <p:xfrm>
          <a:off x="540000" y="4218977"/>
          <a:ext cx="7651500" cy="1256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845"/>
                <a:gridCol w="3290305"/>
                <a:gridCol w="864829"/>
                <a:gridCol w="2681521"/>
              </a:tblGrid>
              <a:tr h="314324"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ko-KR" altLang="en-US" sz="9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장비부품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C8F0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ts val="1400"/>
                        </a:lnSpc>
                      </a:pPr>
                      <a:r>
                        <a:rPr lang="ko-KR" altLang="en-US" sz="9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장비→</a:t>
                      </a:r>
                      <a:r>
                        <a:rPr lang="ko-KR" altLang="en-US" sz="900" b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데스크탑</a:t>
                      </a:r>
                      <a:r>
                        <a:rPr lang="en-US" altLang="ko-KR" sz="9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노트북</a:t>
                      </a:r>
                      <a:r>
                        <a:rPr lang="en-US" altLang="ko-KR" sz="9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모니터</a:t>
                      </a:r>
                      <a:endParaRPr lang="ko-KR" alt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ko-KR" altLang="en-US" sz="9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상세정보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C8F0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ts val="1400"/>
                        </a:lnSpc>
                      </a:pPr>
                      <a:r>
                        <a:rPr lang="ko-KR" altLang="en-US" sz="9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제조사 </a:t>
                      </a:r>
                      <a:r>
                        <a:rPr lang="en-US" altLang="ko-KR" sz="9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 </a:t>
                      </a:r>
                      <a:r>
                        <a:rPr lang="ko-KR" altLang="en-US" sz="9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제품명 등록</a:t>
                      </a:r>
                      <a:endParaRPr lang="ko-KR" alt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6932"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ko-KR" altLang="en-US" sz="9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관리자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C8F0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ts val="14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9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정사원 </a:t>
                      </a:r>
                      <a:r>
                        <a:rPr lang="en-US" altLang="ko-KR" sz="9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 </a:t>
                      </a:r>
                      <a:r>
                        <a:rPr lang="ko-KR" altLang="en-US" sz="9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팀장 선택</a:t>
                      </a:r>
                      <a:endParaRPr lang="en-US" altLang="ko-KR" sz="9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>
                        <a:lnSpc>
                          <a:spcPts val="14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9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팀장 </a:t>
                      </a:r>
                      <a:r>
                        <a:rPr lang="en-US" altLang="ko-KR" sz="9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 </a:t>
                      </a:r>
                      <a:r>
                        <a:rPr lang="ko-KR" altLang="en-US" sz="900" b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그룹장</a:t>
                      </a:r>
                      <a:r>
                        <a:rPr lang="ko-KR" altLang="en-US" sz="9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선택</a:t>
                      </a:r>
                      <a:endParaRPr lang="en-US" altLang="ko-KR" sz="9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>
                        <a:lnSpc>
                          <a:spcPts val="14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900" b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그룹장</a:t>
                      </a:r>
                      <a:r>
                        <a:rPr lang="ko-KR" altLang="en-US" sz="9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 </a:t>
                      </a:r>
                      <a:r>
                        <a:rPr lang="ko-KR" altLang="en-US" sz="9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정수진대리 선택</a:t>
                      </a:r>
                      <a:endParaRPr lang="ko-KR" alt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ko-KR" altLang="en-US" sz="9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사용자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C8F0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ts val="1400"/>
                        </a:lnSpc>
                      </a:pPr>
                      <a:r>
                        <a:rPr lang="ko-KR" altLang="en-US" sz="9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본인선택</a:t>
                      </a:r>
                      <a:endParaRPr lang="ko-KR" alt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5383"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ko-KR" altLang="en-US" sz="9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사용유무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C8F0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>
                        <a:lnSpc>
                          <a:spcPts val="1400"/>
                        </a:lnSpc>
                      </a:pPr>
                      <a:r>
                        <a:rPr lang="ko-KR" altLang="en-US" sz="9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사용</a:t>
                      </a:r>
                      <a:endParaRPr lang="ko-KR" alt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C8F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lnSpc>
                          <a:spcPts val="1400"/>
                        </a:lnSpc>
                      </a:pPr>
                      <a:endParaRPr lang="ko-KR" alt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429196" y="3884460"/>
            <a:ext cx="81752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400" b="1" spc="120" dirty="0" smtClean="0">
                <a:solidFill>
                  <a:srgbClr val="272727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정보입력 도움말</a:t>
            </a:r>
            <a:endParaRPr lang="en-US" altLang="ko-KR" sz="1400" b="1" spc="120" dirty="0" smtClean="0">
              <a:solidFill>
                <a:srgbClr val="272727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charset="0"/>
            </a:endParaRPr>
          </a:p>
        </p:txBody>
      </p:sp>
      <p:sp>
        <p:nvSpPr>
          <p:cNvPr id="15" name="텍스트 개체 틀 13"/>
          <p:cNvSpPr txBox="1">
            <a:spLocks/>
          </p:cNvSpPr>
          <p:nvPr/>
        </p:nvSpPr>
        <p:spPr>
          <a:xfrm>
            <a:off x="467544" y="944563"/>
            <a:ext cx="8136904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2-4</a:t>
            </a: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WINS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장비등록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: STEP03.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9" name="제목 10"/>
          <p:cNvSpPr txBox="1">
            <a:spLocks/>
          </p:cNvSpPr>
          <p:nvPr/>
        </p:nvSpPr>
        <p:spPr>
          <a:xfrm>
            <a:off x="139700" y="404664"/>
            <a:ext cx="8752780" cy="40146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1. </a:t>
            </a:r>
            <a:r>
              <a:rPr lang="ko-KR" altLang="en-US" sz="2000" dirty="0" smtClean="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신규 입사자 안내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397214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01_밝은나눔">
  <a:themeElements>
    <a:clrScheme name="사용자 지정 4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595959"/>
      </a:folHlink>
    </a:clrScheme>
    <a:fontScheme name="나눔고딕">
      <a:majorFont>
        <a:latin typeface="나눔 고딕"/>
        <a:ea typeface="나눔 고딕"/>
        <a:cs typeface=""/>
      </a:majorFont>
      <a:minorFont>
        <a:latin typeface="나눔 고딕"/>
        <a:ea typeface="나눔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733</Words>
  <Application>Microsoft Office PowerPoint</Application>
  <PresentationFormat>화면 슬라이드 쇼(4:3)</PresentationFormat>
  <Paragraphs>222</Paragraphs>
  <Slides>17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7" baseType="lpstr">
      <vt:lpstr>굴림</vt:lpstr>
      <vt:lpstr>Arial</vt:lpstr>
      <vt:lpstr>Trebuchet MS</vt:lpstr>
      <vt:lpstr>맑은 고딕</vt:lpstr>
      <vt:lpstr>Wingdings</vt:lpstr>
      <vt:lpstr>Calibri</vt:lpstr>
      <vt:lpstr>나눔 고딕</vt:lpstr>
      <vt:lpstr>나눔고딕</vt:lpstr>
      <vt:lpstr>Estrangelo Edessa</vt:lpstr>
      <vt:lpstr>d01_밝은나눔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2011-08-14T07:11:32Z</dcterms:created>
  <dcterms:modified xsi:type="dcterms:W3CDTF">2015-07-27T05:36:35Z</dcterms:modified>
</cp:coreProperties>
</file>